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6" r:id="rId1"/>
    <p:sldMasterId id="2147483670" r:id="rId2"/>
    <p:sldMasterId id="2147483679" r:id="rId3"/>
  </p:sldMasterIdLst>
  <p:notesMasterIdLst>
    <p:notesMasterId r:id="rId46"/>
  </p:notesMasterIdLst>
  <p:sldIdLst>
    <p:sldId id="256" r:id="rId4"/>
    <p:sldId id="354" r:id="rId5"/>
    <p:sldId id="392" r:id="rId6"/>
    <p:sldId id="383" r:id="rId7"/>
    <p:sldId id="316" r:id="rId8"/>
    <p:sldId id="317" r:id="rId9"/>
    <p:sldId id="318" r:id="rId10"/>
    <p:sldId id="295" r:id="rId11"/>
    <p:sldId id="289" r:id="rId12"/>
    <p:sldId id="356" r:id="rId13"/>
    <p:sldId id="340" r:id="rId14"/>
    <p:sldId id="382" r:id="rId15"/>
    <p:sldId id="337" r:id="rId16"/>
    <p:sldId id="353" r:id="rId17"/>
    <p:sldId id="344" r:id="rId18"/>
    <p:sldId id="358" r:id="rId19"/>
    <p:sldId id="352" r:id="rId20"/>
    <p:sldId id="372" r:id="rId21"/>
    <p:sldId id="370" r:id="rId22"/>
    <p:sldId id="329" r:id="rId23"/>
    <p:sldId id="330" r:id="rId24"/>
    <p:sldId id="359" r:id="rId25"/>
    <p:sldId id="377" r:id="rId26"/>
    <p:sldId id="389" r:id="rId27"/>
    <p:sldId id="361" r:id="rId28"/>
    <p:sldId id="362" r:id="rId29"/>
    <p:sldId id="379" r:id="rId30"/>
    <p:sldId id="375" r:id="rId31"/>
    <p:sldId id="364" r:id="rId32"/>
    <p:sldId id="365" r:id="rId33"/>
    <p:sldId id="391" r:id="rId34"/>
    <p:sldId id="305" r:id="rId35"/>
    <p:sldId id="385" r:id="rId36"/>
    <p:sldId id="384" r:id="rId37"/>
    <p:sldId id="288" r:id="rId38"/>
    <p:sldId id="314" r:id="rId39"/>
    <p:sldId id="315" r:id="rId40"/>
    <p:sldId id="262" r:id="rId41"/>
    <p:sldId id="264" r:id="rId42"/>
    <p:sldId id="265" r:id="rId43"/>
    <p:sldId id="374" r:id="rId44"/>
    <p:sldId id="387" r:id="rId45"/>
  </p:sldIdLst>
  <p:sldSz cx="18288000" cy="10287000"/>
  <p:notesSz cx="6858000" cy="9144000"/>
  <p:embeddedFontLst>
    <p:embeddedFont>
      <p:font typeface="Arial Nova Cond" panose="020B0506020202020204" pitchFamily="3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Cambria Math" panose="02040503050406030204" pitchFamily="18" charset="0"/>
      <p:regular r:id="rId57"/>
    </p:embeddedFont>
    <p:embeddedFont>
      <p:font typeface="DM Sans Bold" panose="020B0604020202020204" charset="0"/>
      <p:regular r:id="rId58"/>
    </p:embeddedFont>
    <p:embeddedFont>
      <p:font typeface="IBM Plex Mono" panose="020B0509050203000203" pitchFamily="49" charset="0"/>
      <p:regular r:id="rId59"/>
      <p:bold r:id="rId60"/>
      <p:italic r:id="rId61"/>
      <p:boldItalic r:id="rId62"/>
    </p:embeddedFont>
    <p:embeddedFont>
      <p:font typeface="Roboto" panose="02000000000000000000" pitchFamily="2"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D34431"/>
    <a:srgbClr val="005AAB"/>
    <a:srgbClr val="2664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94622" autoAdjust="0"/>
  </p:normalViewPr>
  <p:slideViewPr>
    <p:cSldViewPr>
      <p:cViewPr varScale="1">
        <p:scale>
          <a:sx n="63" d="100"/>
          <a:sy n="63" d="100"/>
        </p:scale>
        <p:origin x="355" y="82"/>
      </p:cViewPr>
      <p:guideLst>
        <p:guide orient="horz" pos="2136"/>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C-USER\Desktop\S2\Tesis\Tesi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D"/>
              <a:t>Misfits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yVal>
            <c:numRef>
              <c:f>Sheet1!$A$1:$A$6</c:f>
              <c:numCache>
                <c:formatCode>0.00E+00</c:formatCode>
                <c:ptCount val="6"/>
                <c:pt idx="0">
                  <c:v>6.3266493408276598E-7</c:v>
                </c:pt>
                <c:pt idx="1">
                  <c:v>3.3880389708991402E-7</c:v>
                </c:pt>
                <c:pt idx="2">
                  <c:v>3.2904246742325801E-7</c:v>
                </c:pt>
                <c:pt idx="3">
                  <c:v>3.6346392327925098E-7</c:v>
                </c:pt>
                <c:pt idx="4">
                  <c:v>4.4716270179809402E-7</c:v>
                </c:pt>
                <c:pt idx="5">
                  <c:v>6.1232251390022797E-7</c:v>
                </c:pt>
              </c:numCache>
            </c:numRef>
          </c:yVal>
          <c:smooth val="0"/>
          <c:extLst>
            <c:ext xmlns:c16="http://schemas.microsoft.com/office/drawing/2014/chart" uri="{C3380CC4-5D6E-409C-BE32-E72D297353CC}">
              <c16:uniqueId val="{00000000-8C43-4C34-9B67-67B4D0F5D5C2}"/>
            </c:ext>
          </c:extLst>
        </c:ser>
        <c:dLbls>
          <c:showLegendKey val="0"/>
          <c:showVal val="0"/>
          <c:showCatName val="0"/>
          <c:showSerName val="0"/>
          <c:showPercent val="0"/>
          <c:showBubbleSize val="0"/>
        </c:dLbls>
        <c:axId val="476957752"/>
        <c:axId val="478571704"/>
      </c:scatterChart>
      <c:valAx>
        <c:axId val="476957752"/>
        <c:scaling>
          <c:orientation val="minMax"/>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D"/>
                  <a:t>Iterations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78571704"/>
        <c:crosses val="autoZero"/>
        <c:crossBetween val="midCat"/>
      </c:valAx>
      <c:valAx>
        <c:axId val="4785717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ID"/>
                  <a:t>Misfit</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7695775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v>Mrr</c:v>
          </c:tx>
          <c:spPr>
            <a:ln w="19050" cap="rnd">
              <a:solidFill>
                <a:schemeClr val="accent1"/>
              </a:solidFill>
              <a:round/>
            </a:ln>
            <a:effectLst/>
          </c:spPr>
          <c:marker>
            <c:symbol val="circle"/>
            <c:size val="5"/>
            <c:spPr>
              <a:solidFill>
                <a:schemeClr val="accent1"/>
              </a:solidFill>
              <a:ln w="9525">
                <a:solidFill>
                  <a:schemeClr val="accent1"/>
                </a:solidFill>
              </a:ln>
              <a:effectLst/>
            </c:spPr>
          </c:marker>
          <c:yVal>
            <c:numRef>
              <c:f>Sheet1!$S$4:$X$4</c:f>
              <c:numCache>
                <c:formatCode>0.00E+00</c:formatCode>
                <c:ptCount val="6"/>
                <c:pt idx="0">
                  <c:v>-51451890059.372101</c:v>
                </c:pt>
                <c:pt idx="1">
                  <c:v>-1383323241091.9622</c:v>
                </c:pt>
                <c:pt idx="2">
                  <c:v>-3116088026876.6523</c:v>
                </c:pt>
                <c:pt idx="3">
                  <c:v>-4840662721224.542</c:v>
                </c:pt>
                <c:pt idx="4">
                  <c:v>-6546940183679.1016</c:v>
                </c:pt>
                <c:pt idx="5">
                  <c:v>-8202708350086.4814</c:v>
                </c:pt>
              </c:numCache>
            </c:numRef>
          </c:yVal>
          <c:smooth val="1"/>
          <c:extLst>
            <c:ext xmlns:c16="http://schemas.microsoft.com/office/drawing/2014/chart" uri="{C3380CC4-5D6E-409C-BE32-E72D297353CC}">
              <c16:uniqueId val="{00000000-E50D-425B-B045-BAD2E84E1CB6}"/>
            </c:ext>
          </c:extLst>
        </c:ser>
        <c:ser>
          <c:idx val="1"/>
          <c:order val="1"/>
          <c:tx>
            <c:v>Mtt</c:v>
          </c:tx>
          <c:spPr>
            <a:ln w="19050" cap="rnd">
              <a:solidFill>
                <a:schemeClr val="accent2"/>
              </a:solidFill>
              <a:round/>
            </a:ln>
            <a:effectLst/>
          </c:spPr>
          <c:marker>
            <c:symbol val="circle"/>
            <c:size val="5"/>
            <c:spPr>
              <a:solidFill>
                <a:schemeClr val="accent2"/>
              </a:solidFill>
              <a:ln w="9525">
                <a:solidFill>
                  <a:schemeClr val="accent2"/>
                </a:solidFill>
              </a:ln>
              <a:effectLst/>
            </c:spPr>
          </c:marker>
          <c:yVal>
            <c:numRef>
              <c:f>Sheet1!$S$5:$X$5</c:f>
              <c:numCache>
                <c:formatCode>0.00E+00</c:formatCode>
                <c:ptCount val="6"/>
                <c:pt idx="0">
                  <c:v>-299072071045.7951</c:v>
                </c:pt>
                <c:pt idx="1">
                  <c:v>-21040405281052.098</c:v>
                </c:pt>
                <c:pt idx="2">
                  <c:v>-48142765228211.398</c:v>
                </c:pt>
                <c:pt idx="3">
                  <c:v>-75207622214787.391</c:v>
                </c:pt>
                <c:pt idx="4">
                  <c:v>-102143928687093.8</c:v>
                </c:pt>
                <c:pt idx="5">
                  <c:v>-128709587884993.8</c:v>
                </c:pt>
              </c:numCache>
            </c:numRef>
          </c:yVal>
          <c:smooth val="1"/>
          <c:extLst>
            <c:ext xmlns:c16="http://schemas.microsoft.com/office/drawing/2014/chart" uri="{C3380CC4-5D6E-409C-BE32-E72D297353CC}">
              <c16:uniqueId val="{00000001-E50D-425B-B045-BAD2E84E1CB6}"/>
            </c:ext>
          </c:extLst>
        </c:ser>
        <c:ser>
          <c:idx val="2"/>
          <c:order val="2"/>
          <c:tx>
            <c:v>Mpp</c:v>
          </c:tx>
          <c:spPr>
            <a:ln w="19050" cap="rnd">
              <a:solidFill>
                <a:schemeClr val="accent3"/>
              </a:solidFill>
              <a:round/>
            </a:ln>
            <a:effectLst/>
          </c:spPr>
          <c:marker>
            <c:symbol val="circle"/>
            <c:size val="5"/>
            <c:spPr>
              <a:solidFill>
                <a:schemeClr val="accent3"/>
              </a:solidFill>
              <a:ln w="9525">
                <a:solidFill>
                  <a:schemeClr val="accent3"/>
                </a:solidFill>
              </a:ln>
              <a:effectLst/>
            </c:spPr>
          </c:marker>
          <c:yVal>
            <c:numRef>
              <c:f>Sheet1!$S$6:$X$6</c:f>
              <c:numCache>
                <c:formatCode>0.00E+00</c:formatCode>
                <c:ptCount val="6"/>
                <c:pt idx="0">
                  <c:v>350523961105.1781</c:v>
                </c:pt>
                <c:pt idx="1">
                  <c:v>22089930695518.281</c:v>
                </c:pt>
                <c:pt idx="2">
                  <c:v>50493041747313.18</c:v>
                </c:pt>
                <c:pt idx="3">
                  <c:v>78854243954961.266</c:v>
                </c:pt>
                <c:pt idx="4">
                  <c:v>107076201539283.17</c:v>
                </c:pt>
                <c:pt idx="5">
                  <c:v>134897720415875.17</c:v>
                </c:pt>
              </c:numCache>
            </c:numRef>
          </c:yVal>
          <c:smooth val="1"/>
          <c:extLst>
            <c:ext xmlns:c16="http://schemas.microsoft.com/office/drawing/2014/chart" uri="{C3380CC4-5D6E-409C-BE32-E72D297353CC}">
              <c16:uniqueId val="{00000002-E50D-425B-B045-BAD2E84E1CB6}"/>
            </c:ext>
          </c:extLst>
        </c:ser>
        <c:ser>
          <c:idx val="3"/>
          <c:order val="3"/>
          <c:tx>
            <c:v>Mrt</c:v>
          </c:tx>
          <c:spPr>
            <a:ln w="19050" cap="rnd">
              <a:solidFill>
                <a:schemeClr val="accent4"/>
              </a:solidFill>
              <a:round/>
            </a:ln>
            <a:effectLst/>
          </c:spPr>
          <c:marker>
            <c:symbol val="circle"/>
            <c:size val="5"/>
            <c:spPr>
              <a:solidFill>
                <a:schemeClr val="accent4"/>
              </a:solidFill>
              <a:ln w="9525">
                <a:solidFill>
                  <a:schemeClr val="accent4"/>
                </a:solidFill>
              </a:ln>
              <a:effectLst/>
            </c:spPr>
          </c:marker>
          <c:yVal>
            <c:numRef>
              <c:f>Sheet1!$S$7:$X$7</c:f>
              <c:numCache>
                <c:formatCode>0.00E+00</c:formatCode>
                <c:ptCount val="6"/>
                <c:pt idx="0">
                  <c:v>-147556737242.215</c:v>
                </c:pt>
                <c:pt idx="1">
                  <c:v>-23467483109140.113</c:v>
                </c:pt>
                <c:pt idx="2">
                  <c:v>-54120938542107.016</c:v>
                </c:pt>
                <c:pt idx="3">
                  <c:v>-84871456382849.016</c:v>
                </c:pt>
                <c:pt idx="4">
                  <c:v>-115719867807529.22</c:v>
                </c:pt>
                <c:pt idx="5">
                  <c:v>-146798374779151.22</c:v>
                </c:pt>
              </c:numCache>
            </c:numRef>
          </c:yVal>
          <c:smooth val="1"/>
          <c:extLst>
            <c:ext xmlns:c16="http://schemas.microsoft.com/office/drawing/2014/chart" uri="{C3380CC4-5D6E-409C-BE32-E72D297353CC}">
              <c16:uniqueId val="{00000003-E50D-425B-B045-BAD2E84E1CB6}"/>
            </c:ext>
          </c:extLst>
        </c:ser>
        <c:ser>
          <c:idx val="4"/>
          <c:order val="4"/>
          <c:tx>
            <c:v>Mrp</c:v>
          </c:tx>
          <c:spPr>
            <a:ln w="19050" cap="rnd">
              <a:solidFill>
                <a:schemeClr val="accent5"/>
              </a:solidFill>
              <a:round/>
            </a:ln>
            <a:effectLst/>
          </c:spPr>
          <c:marker>
            <c:symbol val="circle"/>
            <c:size val="5"/>
            <c:spPr>
              <a:solidFill>
                <a:schemeClr val="accent5"/>
              </a:solidFill>
              <a:ln w="9525">
                <a:solidFill>
                  <a:schemeClr val="accent5"/>
                </a:solidFill>
              </a:ln>
              <a:effectLst/>
            </c:spPr>
          </c:marker>
          <c:yVal>
            <c:numRef>
              <c:f>Sheet1!$S$8:$X$8</c:f>
              <c:numCache>
                <c:formatCode>0.00E+00</c:formatCode>
                <c:ptCount val="6"/>
                <c:pt idx="0">
                  <c:v>-67525671876.919128</c:v>
                </c:pt>
                <c:pt idx="1">
                  <c:v>-12771582705780.92</c:v>
                </c:pt>
                <c:pt idx="2">
                  <c:v>-29487080948132.617</c:v>
                </c:pt>
                <c:pt idx="3">
                  <c:v>-46267986273554.32</c:v>
                </c:pt>
                <c:pt idx="4">
                  <c:v>-63124054254890.125</c:v>
                </c:pt>
                <c:pt idx="5">
                  <c:v>-80163778448701.625</c:v>
                </c:pt>
              </c:numCache>
            </c:numRef>
          </c:yVal>
          <c:smooth val="1"/>
          <c:extLst>
            <c:ext xmlns:c16="http://schemas.microsoft.com/office/drawing/2014/chart" uri="{C3380CC4-5D6E-409C-BE32-E72D297353CC}">
              <c16:uniqueId val="{00000004-E50D-425B-B045-BAD2E84E1CB6}"/>
            </c:ext>
          </c:extLst>
        </c:ser>
        <c:ser>
          <c:idx val="5"/>
          <c:order val="5"/>
          <c:tx>
            <c:v>Mtp</c:v>
          </c:tx>
          <c:spPr>
            <a:ln w="19050" cap="rnd">
              <a:solidFill>
                <a:schemeClr val="accent6"/>
              </a:solidFill>
              <a:round/>
            </a:ln>
            <a:effectLst/>
          </c:spPr>
          <c:marker>
            <c:symbol val="circle"/>
            <c:size val="5"/>
            <c:spPr>
              <a:solidFill>
                <a:schemeClr val="accent6"/>
              </a:solidFill>
              <a:ln w="9525">
                <a:solidFill>
                  <a:schemeClr val="accent6"/>
                </a:solidFill>
              </a:ln>
              <a:effectLst/>
            </c:spPr>
          </c:marker>
          <c:yVal>
            <c:numRef>
              <c:f>Sheet1!$S$9:$X$9</c:f>
              <c:numCache>
                <c:formatCode>0.00E+00</c:formatCode>
                <c:ptCount val="6"/>
                <c:pt idx="0">
                  <c:v>694916786125.32495</c:v>
                </c:pt>
                <c:pt idx="1">
                  <c:v>91188717964374.781</c:v>
                </c:pt>
                <c:pt idx="2">
                  <c:v>209895680569047.38</c:v>
                </c:pt>
                <c:pt idx="3">
                  <c:v>328791216324352.38</c:v>
                </c:pt>
                <c:pt idx="4">
                  <c:v>447738540278832.38</c:v>
                </c:pt>
                <c:pt idx="5">
                  <c:v>566701303874354.38</c:v>
                </c:pt>
              </c:numCache>
            </c:numRef>
          </c:yVal>
          <c:smooth val="1"/>
          <c:extLst>
            <c:ext xmlns:c16="http://schemas.microsoft.com/office/drawing/2014/chart" uri="{C3380CC4-5D6E-409C-BE32-E72D297353CC}">
              <c16:uniqueId val="{00000005-E50D-425B-B045-BAD2E84E1CB6}"/>
            </c:ext>
          </c:extLst>
        </c:ser>
        <c:dLbls>
          <c:showLegendKey val="0"/>
          <c:showVal val="0"/>
          <c:showCatName val="0"/>
          <c:showSerName val="0"/>
          <c:showPercent val="0"/>
          <c:showBubbleSize val="0"/>
        </c:dLbls>
        <c:axId val="397326320"/>
        <c:axId val="481036408"/>
      </c:scatterChart>
      <c:valAx>
        <c:axId val="397326320"/>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481036408"/>
        <c:crosses val="autoZero"/>
        <c:crossBetween val="midCat"/>
      </c:valAx>
      <c:valAx>
        <c:axId val="481036408"/>
        <c:scaling>
          <c:orientation val="minMax"/>
        </c:scaling>
        <c:delete val="0"/>
        <c:axPos val="l"/>
        <c:majorGridlines>
          <c:spPr>
            <a:ln w="9525" cap="flat" cmpd="sng" algn="ctr">
              <a:solidFill>
                <a:schemeClr val="tx1">
                  <a:lumMod val="15000"/>
                  <a:lumOff val="85000"/>
                </a:schemeClr>
              </a:solidFill>
              <a:round/>
            </a:ln>
            <a:effectLst/>
          </c:spPr>
        </c:majorGridlines>
        <c:numFmt formatCode="0.00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9732632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0.44504</cdr:x>
      <cdr:y>0.29316</cdr:y>
    </cdr:from>
    <cdr:to>
      <cdr:x>0.46803</cdr:x>
      <cdr:y>0.46594</cdr:y>
    </cdr:to>
    <cdr:sp macro="" textlink="">
      <cdr:nvSpPr>
        <cdr:cNvPr id="2" name="Arrow: Down 1">
          <a:extLst xmlns:a="http://schemas.openxmlformats.org/drawingml/2006/main">
            <a:ext uri="{FF2B5EF4-FFF2-40B4-BE49-F238E27FC236}">
              <a16:creationId xmlns:a16="http://schemas.microsoft.com/office/drawing/2014/main" id="{FE12D8C3-A06D-476C-8D4C-0EAB50F35C62}"/>
            </a:ext>
          </a:extLst>
        </cdr:cNvPr>
        <cdr:cNvSpPr/>
      </cdr:nvSpPr>
      <cdr:spPr>
        <a:xfrm xmlns:a="http://schemas.openxmlformats.org/drawingml/2006/main">
          <a:off x="2950350" y="1292838"/>
          <a:ext cx="152400" cy="762000"/>
        </a:xfrm>
        <a:prstGeom xmlns:a="http://schemas.openxmlformats.org/drawingml/2006/main" prst="downArrow">
          <a:avLst/>
        </a:prstGeom>
        <a:solidFill xmlns:a="http://schemas.openxmlformats.org/drawingml/2006/main">
          <a:srgbClr val="FF0000"/>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0.30711</cdr:x>
      <cdr:y>0.19253</cdr:y>
    </cdr:from>
    <cdr:to>
      <cdr:x>0.65194</cdr:x>
      <cdr:y>0.30243</cdr:y>
    </cdr:to>
    <cdr:sp macro="" textlink="">
      <cdr:nvSpPr>
        <cdr:cNvPr id="3" name="TextBox 2">
          <a:extLst xmlns:a="http://schemas.openxmlformats.org/drawingml/2006/main">
            <a:ext uri="{FF2B5EF4-FFF2-40B4-BE49-F238E27FC236}">
              <a16:creationId xmlns:a16="http://schemas.microsoft.com/office/drawing/2014/main" id="{8BAEB602-952F-4F27-8F14-8C6B049B2794}"/>
            </a:ext>
          </a:extLst>
        </cdr:cNvPr>
        <cdr:cNvSpPr txBox="1"/>
      </cdr:nvSpPr>
      <cdr:spPr>
        <a:xfrm xmlns:a="http://schemas.openxmlformats.org/drawingml/2006/main">
          <a:off x="2035950" y="849055"/>
          <a:ext cx="2286000" cy="48466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2000" dirty="0">
              <a:latin typeface="Arial Nova Cond" panose="020B0506020202020204" pitchFamily="34" charset="0"/>
            </a:rPr>
            <a:t>Best model : </a:t>
          </a:r>
          <a:r>
            <a:rPr lang="en-US" sz="2000" dirty="0">
              <a:latin typeface="Arial Nova Cond" panose="020B0506020202020204" pitchFamily="34" charset="0"/>
              <a:cs typeface="Arial" panose="020B0604020202020204" pitchFamily="34" charset="0"/>
            </a:rPr>
            <a:t>m</a:t>
          </a:r>
          <a:r>
            <a:rPr lang="en-US" sz="2000" baseline="-25000" dirty="0">
              <a:latin typeface="Arial Nova Cond" panose="020B0506020202020204" pitchFamily="34" charset="0"/>
              <a:cs typeface="Arial" panose="020B0604020202020204" pitchFamily="34" charset="0"/>
            </a:rPr>
            <a:t>03</a:t>
          </a:r>
          <a:r>
            <a:rPr lang="en-US" sz="2000" dirty="0">
              <a:latin typeface="Arial Nova Cond" panose="020B0506020202020204" pitchFamily="34" charset="0"/>
            </a:rPr>
            <a:t> </a:t>
          </a:r>
          <a:endParaRPr lang="en-ID" sz="2000" dirty="0">
            <a:latin typeface="Arial Nova Cond" panose="020B0506020202020204"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BF480-FBEA-4E40-BA1D-63F93A650DDE}" type="datetimeFigureOut">
              <a:rPr lang="en-ID" smtClean="0"/>
              <a:t>22/11/2021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7C76A-A62C-4520-8757-46CB4FE105DC}" type="slidenum">
              <a:rPr lang="en-ID" smtClean="0"/>
              <a:t>‹#›</a:t>
            </a:fld>
            <a:endParaRPr lang="en-ID"/>
          </a:p>
        </p:txBody>
      </p:sp>
    </p:spTree>
    <p:extLst>
      <p:ext uri="{BB962C8B-B14F-4D97-AF65-F5344CB8AC3E}">
        <p14:creationId xmlns:p14="http://schemas.microsoft.com/office/powerpoint/2010/main" val="1997207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20">
            <a:extLst>
              <a:ext uri="{FF2B5EF4-FFF2-40B4-BE49-F238E27FC236}">
                <a16:creationId xmlns:a16="http://schemas.microsoft.com/office/drawing/2014/main" id="{98DA39FC-D453-482D-B0D7-750BD64743C8}"/>
              </a:ext>
            </a:extLst>
          </p:cNvPr>
          <p:cNvPicPr>
            <a:picLocks noChangeAspect="1"/>
          </p:cNvPicPr>
          <p:nvPr userDrawn="1"/>
        </p:nvPicPr>
        <p:blipFill>
          <a:blip r:embed="rId3"/>
          <a:srcRect/>
          <a:stretch>
            <a:fillRect/>
          </a:stretch>
        </p:blipFill>
        <p:spPr>
          <a:xfrm>
            <a:off x="10792076" y="3599881"/>
            <a:ext cx="4938623" cy="4938623"/>
          </a:xfrm>
          <a:prstGeom prst="rect">
            <a:avLst/>
          </a:prstGeom>
        </p:spPr>
      </p:pic>
      <p:sp>
        <p:nvSpPr>
          <p:cNvPr id="13" name="Title 12">
            <a:extLst>
              <a:ext uri="{FF2B5EF4-FFF2-40B4-BE49-F238E27FC236}">
                <a16:creationId xmlns:a16="http://schemas.microsoft.com/office/drawing/2014/main" id="{DD741360-1BF8-4C5D-B131-8DCBE4E9653F}"/>
              </a:ext>
            </a:extLst>
          </p:cNvPr>
          <p:cNvSpPr>
            <a:spLocks noGrp="1"/>
          </p:cNvSpPr>
          <p:nvPr>
            <p:ph type="title"/>
          </p:nvPr>
        </p:nvSpPr>
        <p:spPr/>
        <p:txBody>
          <a:bodyPr/>
          <a:lstStyle/>
          <a:p>
            <a:r>
              <a:rPr lang="en-US"/>
              <a:t>Click to edit Master title style</a:t>
            </a:r>
            <a:endParaRPr lang="en-ID"/>
          </a:p>
        </p:txBody>
      </p:sp>
      <p:sp>
        <p:nvSpPr>
          <p:cNvPr id="6" name="Footer Placeholder 6">
            <a:extLst>
              <a:ext uri="{FF2B5EF4-FFF2-40B4-BE49-F238E27FC236}">
                <a16:creationId xmlns:a16="http://schemas.microsoft.com/office/drawing/2014/main" id="{FE9BEEB0-AB22-43D3-88DA-79EC6FBBA757}"/>
              </a:ext>
            </a:extLst>
          </p:cNvPr>
          <p:cNvSpPr>
            <a:spLocks noGrp="1"/>
          </p:cNvSpPr>
          <p:nvPr>
            <p:ph type="ftr" sz="quarter" idx="3"/>
          </p:nvPr>
        </p:nvSpPr>
        <p:spPr>
          <a:xfrm>
            <a:off x="2114550" y="9029700"/>
            <a:ext cx="2898000" cy="363600"/>
          </a:xfrm>
          <a:prstGeom prst="rect">
            <a:avLst/>
          </a:prstGeom>
        </p:spPr>
        <p:txBody>
          <a:bodyPr vert="horz" lIns="91440" tIns="45720" rIns="91440" bIns="45720" rtlCol="0" anchor="ctr"/>
          <a:lstStyle>
            <a:lvl1pPr algn="l">
              <a:defRPr sz="1800">
                <a:solidFill>
                  <a:schemeClr val="tx1"/>
                </a:solidFill>
                <a:latin typeface="IBM Plex Mono" panose="020B0604020202020204" charset="0"/>
              </a:defRPr>
            </a:lvl1pPr>
          </a:lstStyle>
          <a:p>
            <a:r>
              <a:rPr lang="en-ID"/>
              <a:t>Underpressure Class</a:t>
            </a:r>
            <a:endParaRPr lang="en-ID" dirty="0"/>
          </a:p>
        </p:txBody>
      </p:sp>
      <p:sp>
        <p:nvSpPr>
          <p:cNvPr id="7" name="Subtitle 2">
            <a:extLst>
              <a:ext uri="{FF2B5EF4-FFF2-40B4-BE49-F238E27FC236}">
                <a16:creationId xmlns:a16="http://schemas.microsoft.com/office/drawing/2014/main" id="{D4B20689-5D7E-4144-B57A-C76F49DC469F}"/>
              </a:ext>
            </a:extLst>
          </p:cNvPr>
          <p:cNvSpPr>
            <a:spLocks noGrp="1"/>
          </p:cNvSpPr>
          <p:nvPr>
            <p:ph type="subTitle" idx="1"/>
          </p:nvPr>
        </p:nvSpPr>
        <p:spPr>
          <a:xfrm>
            <a:off x="2130972" y="6210300"/>
            <a:ext cx="6400800" cy="990600"/>
          </a:xfrm>
          <a:prstGeom prst="rect">
            <a:avLst/>
          </a:prstGeom>
        </p:spPr>
        <p:txBody>
          <a:bodyPr/>
          <a:lstStyle>
            <a:lvl1pPr marL="0" indent="0" algn="l">
              <a:buNone/>
              <a:defRPr sz="1800">
                <a:solidFill>
                  <a:schemeClr val="tx1"/>
                </a:solidFill>
                <a:latin typeface="IBM Plex Mono" panose="020B060402020202020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ts val="2610"/>
              </a:lnSpc>
            </a:pPr>
            <a:endParaRPr lang="en-US" sz="1800" dirty="0">
              <a:solidFill>
                <a:srgbClr val="000000"/>
              </a:solidFill>
              <a:latin typeface="IBM Plex Mono"/>
            </a:endParaRPr>
          </a:p>
        </p:txBody>
      </p:sp>
    </p:spTree>
    <p:extLst>
      <p:ext uri="{BB962C8B-B14F-4D97-AF65-F5344CB8AC3E}">
        <p14:creationId xmlns:p14="http://schemas.microsoft.com/office/powerpoint/2010/main" val="388319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30972" y="6210300"/>
            <a:ext cx="6400800" cy="990600"/>
          </a:xfrm>
          <a:prstGeom prst="rect">
            <a:avLst/>
          </a:prstGeom>
        </p:spPr>
        <p:txBody>
          <a:bodyPr/>
          <a:lstStyle>
            <a:lvl1pPr marL="0" indent="0" algn="l">
              <a:buNone/>
              <a:defRPr sz="1800">
                <a:solidFill>
                  <a:schemeClr val="tx1"/>
                </a:solidFill>
                <a:latin typeface="IBM Plex Mono" panose="020B060402020202020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ts val="2610"/>
              </a:lnSpc>
            </a:pPr>
            <a:endParaRPr lang="en-US" sz="1800" dirty="0">
              <a:solidFill>
                <a:srgbClr val="000000"/>
              </a:solidFill>
              <a:latin typeface="IBM Plex Mono"/>
            </a:endParaRPr>
          </a:p>
        </p:txBody>
      </p:sp>
      <p:sp>
        <p:nvSpPr>
          <p:cNvPr id="4" name="Title 3">
            <a:extLst>
              <a:ext uri="{FF2B5EF4-FFF2-40B4-BE49-F238E27FC236}">
                <a16:creationId xmlns:a16="http://schemas.microsoft.com/office/drawing/2014/main" id="{3A76BD46-93D9-438E-BB32-540B95A7C7A9}"/>
              </a:ext>
            </a:extLst>
          </p:cNvPr>
          <p:cNvSpPr>
            <a:spLocks noGrp="1"/>
          </p:cNvSpPr>
          <p:nvPr>
            <p:ph type="title"/>
          </p:nvPr>
        </p:nvSpPr>
        <p:spPr/>
        <p:txBody>
          <a:bodyPr/>
          <a:lstStyle/>
          <a:p>
            <a:r>
              <a:rPr lang="en-US"/>
              <a:t>Click to edit Master title style</a:t>
            </a:r>
            <a:endParaRPr lang="en-ID"/>
          </a:p>
        </p:txBody>
      </p:sp>
      <p:sp>
        <p:nvSpPr>
          <p:cNvPr id="12" name="Subtitle 2">
            <a:extLst>
              <a:ext uri="{FF2B5EF4-FFF2-40B4-BE49-F238E27FC236}">
                <a16:creationId xmlns:a16="http://schemas.microsoft.com/office/drawing/2014/main" id="{3B03751E-6602-43F2-AC3B-7626A427D65C}"/>
              </a:ext>
            </a:extLst>
          </p:cNvPr>
          <p:cNvSpPr txBox="1">
            <a:spLocks/>
          </p:cNvSpPr>
          <p:nvPr userDrawn="1"/>
        </p:nvSpPr>
        <p:spPr>
          <a:xfrm>
            <a:off x="2132172" y="8991601"/>
            <a:ext cx="2894400" cy="3636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IBM Plex Mono" panose="020B060402020202020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nSpc>
                <a:spcPts val="2610"/>
              </a:lnSpc>
            </a:pPr>
            <a:endParaRPr lang="en-US" dirty="0">
              <a:solidFill>
                <a:srgbClr val="000000"/>
              </a:solidFill>
              <a:latin typeface="IBM Plex Mono"/>
            </a:endParaRPr>
          </a:p>
        </p:txBody>
      </p:sp>
      <p:sp>
        <p:nvSpPr>
          <p:cNvPr id="5" name="Footer Placeholder 6">
            <a:extLst>
              <a:ext uri="{FF2B5EF4-FFF2-40B4-BE49-F238E27FC236}">
                <a16:creationId xmlns:a16="http://schemas.microsoft.com/office/drawing/2014/main" id="{6E3D9894-19A5-4723-803D-E57BE2D22F80}"/>
              </a:ext>
            </a:extLst>
          </p:cNvPr>
          <p:cNvSpPr>
            <a:spLocks noGrp="1"/>
          </p:cNvSpPr>
          <p:nvPr>
            <p:ph type="ftr" sz="quarter" idx="3"/>
          </p:nvPr>
        </p:nvSpPr>
        <p:spPr>
          <a:xfrm>
            <a:off x="2114550" y="9029700"/>
            <a:ext cx="2898000" cy="363600"/>
          </a:xfrm>
          <a:prstGeom prst="rect">
            <a:avLst/>
          </a:prstGeom>
        </p:spPr>
        <p:txBody>
          <a:bodyPr vert="horz" lIns="91440" tIns="45720" rIns="91440" bIns="45720" rtlCol="0" anchor="ctr"/>
          <a:lstStyle>
            <a:lvl1pPr algn="l">
              <a:defRPr sz="1800">
                <a:solidFill>
                  <a:schemeClr val="tx1"/>
                </a:solidFill>
                <a:latin typeface="IBM Plex Mono" panose="020B0604020202020204" charset="0"/>
              </a:defRPr>
            </a:lvl1pPr>
          </a:lstStyle>
          <a:p>
            <a:r>
              <a:rPr lang="en-ID"/>
              <a:t>Underpressure Class</a:t>
            </a:r>
            <a:endParaRPr lang="en-ID" dirty="0"/>
          </a:p>
        </p:txBody>
      </p:sp>
    </p:spTree>
    <p:extLst>
      <p:ext uri="{BB962C8B-B14F-4D97-AF65-F5344CB8AC3E}">
        <p14:creationId xmlns:p14="http://schemas.microsoft.com/office/powerpoint/2010/main" val="3799640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1AA81C77-6012-462B-8C87-B721A61644C2}"/>
              </a:ext>
            </a:extLst>
          </p:cNvPr>
          <p:cNvGrpSpPr/>
          <p:nvPr userDrawn="1"/>
        </p:nvGrpSpPr>
        <p:grpSpPr>
          <a:xfrm>
            <a:off x="1066800" y="3860088"/>
            <a:ext cx="1500023" cy="1500023"/>
            <a:chOff x="0" y="0"/>
            <a:chExt cx="6350000" cy="6350000"/>
          </a:xfrm>
        </p:grpSpPr>
        <p:sp>
          <p:nvSpPr>
            <p:cNvPr id="14" name="Freeform 5">
              <a:extLst>
                <a:ext uri="{FF2B5EF4-FFF2-40B4-BE49-F238E27FC236}">
                  <a16:creationId xmlns:a16="http://schemas.microsoft.com/office/drawing/2014/main" id="{80037334-75DE-4DD2-860E-DE20004CBD6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34431"/>
            </a:solidFill>
          </p:spPr>
        </p:sp>
      </p:grpSp>
      <p:sp>
        <p:nvSpPr>
          <p:cNvPr id="12" name="Title 11">
            <a:extLst>
              <a:ext uri="{FF2B5EF4-FFF2-40B4-BE49-F238E27FC236}">
                <a16:creationId xmlns:a16="http://schemas.microsoft.com/office/drawing/2014/main" id="{AA9FC50F-3FD8-46ED-8CA4-2EEFB6906A26}"/>
              </a:ext>
            </a:extLst>
          </p:cNvPr>
          <p:cNvSpPr>
            <a:spLocks noGrp="1"/>
          </p:cNvSpPr>
          <p:nvPr>
            <p:ph type="title"/>
          </p:nvPr>
        </p:nvSpPr>
        <p:spPr>
          <a:xfrm>
            <a:off x="2133600" y="4610100"/>
            <a:ext cx="7010400" cy="3810000"/>
          </a:xfrm>
          <a:prstGeom prst="rect">
            <a:avLst/>
          </a:prstGeom>
        </p:spPr>
        <p:txBody>
          <a:bodyPr anchor="t">
            <a:normAutofit/>
          </a:bodyPr>
          <a:lstStyle>
            <a:lvl1pPr>
              <a:defRPr sz="8000"/>
            </a:lvl1pPr>
          </a:lstStyle>
          <a:p>
            <a:endParaRPr lang="en-ID" dirty="0"/>
          </a:p>
        </p:txBody>
      </p:sp>
      <p:sp>
        <p:nvSpPr>
          <p:cNvPr id="16" name="Picture Placeholder 15">
            <a:extLst>
              <a:ext uri="{FF2B5EF4-FFF2-40B4-BE49-F238E27FC236}">
                <a16:creationId xmlns:a16="http://schemas.microsoft.com/office/drawing/2014/main" id="{13FBCDCC-D671-461A-9183-607E08393BC1}"/>
              </a:ext>
            </a:extLst>
          </p:cNvPr>
          <p:cNvSpPr>
            <a:spLocks noGrp="1"/>
          </p:cNvSpPr>
          <p:nvPr>
            <p:ph type="pic" sz="quarter" idx="10"/>
          </p:nvPr>
        </p:nvSpPr>
        <p:spPr>
          <a:xfrm>
            <a:off x="10668000" y="0"/>
            <a:ext cx="7620000" cy="10287000"/>
          </a:xfrm>
          <a:prstGeom prst="rect">
            <a:avLst/>
          </a:prstGeom>
        </p:spPr>
        <p:txBody>
          <a:bodyPr/>
          <a:lstStyle/>
          <a:p>
            <a:endParaRPr lang="en-ID"/>
          </a:p>
        </p:txBody>
      </p:sp>
      <p:grpSp>
        <p:nvGrpSpPr>
          <p:cNvPr id="20" name="Group 6">
            <a:extLst>
              <a:ext uri="{FF2B5EF4-FFF2-40B4-BE49-F238E27FC236}">
                <a16:creationId xmlns:a16="http://schemas.microsoft.com/office/drawing/2014/main" id="{BC03CB31-4B12-47F6-9FD7-7036C4408270}"/>
              </a:ext>
            </a:extLst>
          </p:cNvPr>
          <p:cNvGrpSpPr/>
          <p:nvPr userDrawn="1"/>
        </p:nvGrpSpPr>
        <p:grpSpPr>
          <a:xfrm>
            <a:off x="0" y="7958785"/>
            <a:ext cx="2603194" cy="2599029"/>
            <a:chOff x="0" y="0"/>
            <a:chExt cx="6350000" cy="6339840"/>
          </a:xfrm>
        </p:grpSpPr>
        <p:sp>
          <p:nvSpPr>
            <p:cNvPr id="21" name="Freeform 7">
              <a:extLst>
                <a:ext uri="{FF2B5EF4-FFF2-40B4-BE49-F238E27FC236}">
                  <a16:creationId xmlns:a16="http://schemas.microsoft.com/office/drawing/2014/main" id="{1F406636-25EC-4D6F-BC54-A5A4768BC6CE}"/>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sp>
        <p:nvSpPr>
          <p:cNvPr id="10" name="Footer Placeholder 2">
            <a:extLst>
              <a:ext uri="{FF2B5EF4-FFF2-40B4-BE49-F238E27FC236}">
                <a16:creationId xmlns:a16="http://schemas.microsoft.com/office/drawing/2014/main" id="{72321AC5-0601-4F01-9875-924C525D9000}"/>
              </a:ext>
            </a:extLst>
          </p:cNvPr>
          <p:cNvSpPr>
            <a:spLocks noGrp="1"/>
          </p:cNvSpPr>
          <p:nvPr>
            <p:ph type="ftr" sz="quarter" idx="3"/>
          </p:nvPr>
        </p:nvSpPr>
        <p:spPr>
          <a:xfrm>
            <a:off x="2128572" y="9047100"/>
            <a:ext cx="2898000" cy="363600"/>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ID"/>
              <a:t>Underpressure Class</a:t>
            </a:r>
            <a:endParaRPr lang="en-ID" dirty="0"/>
          </a:p>
        </p:txBody>
      </p:sp>
    </p:spTree>
    <p:extLst>
      <p:ext uri="{BB962C8B-B14F-4D97-AF65-F5344CB8AC3E}">
        <p14:creationId xmlns:p14="http://schemas.microsoft.com/office/powerpoint/2010/main" val="2214186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0BFB32B4-A77D-4AD0-9897-FC26F3E0F164}"/>
              </a:ext>
            </a:extLst>
          </p:cNvPr>
          <p:cNvSpPr>
            <a:spLocks noGrp="1"/>
          </p:cNvSpPr>
          <p:nvPr>
            <p:ph type="ftr" sz="quarter" idx="3"/>
          </p:nvPr>
        </p:nvSpPr>
        <p:spPr>
          <a:xfrm>
            <a:off x="2128572" y="9047100"/>
            <a:ext cx="2898000" cy="363600"/>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ID"/>
              <a:t>Underpressure Class</a:t>
            </a:r>
            <a:endParaRPr lang="en-ID" dirty="0"/>
          </a:p>
        </p:txBody>
      </p:sp>
      <p:grpSp>
        <p:nvGrpSpPr>
          <p:cNvPr id="13" name="Group 4">
            <a:extLst>
              <a:ext uri="{FF2B5EF4-FFF2-40B4-BE49-F238E27FC236}">
                <a16:creationId xmlns:a16="http://schemas.microsoft.com/office/drawing/2014/main" id="{1AA81C77-6012-462B-8C87-B721A61644C2}"/>
              </a:ext>
            </a:extLst>
          </p:cNvPr>
          <p:cNvGrpSpPr/>
          <p:nvPr userDrawn="1"/>
        </p:nvGrpSpPr>
        <p:grpSpPr>
          <a:xfrm>
            <a:off x="1066800" y="3860088"/>
            <a:ext cx="1500023" cy="1500023"/>
            <a:chOff x="0" y="0"/>
            <a:chExt cx="6350000" cy="6350000"/>
          </a:xfrm>
          <a:solidFill>
            <a:srgbClr val="266430"/>
          </a:solidFill>
        </p:grpSpPr>
        <p:sp>
          <p:nvSpPr>
            <p:cNvPr id="14" name="Freeform 5">
              <a:extLst>
                <a:ext uri="{FF2B5EF4-FFF2-40B4-BE49-F238E27FC236}">
                  <a16:creationId xmlns:a16="http://schemas.microsoft.com/office/drawing/2014/main" id="{80037334-75DE-4DD2-860E-DE20004CBD6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2" name="Title 11">
            <a:extLst>
              <a:ext uri="{FF2B5EF4-FFF2-40B4-BE49-F238E27FC236}">
                <a16:creationId xmlns:a16="http://schemas.microsoft.com/office/drawing/2014/main" id="{AA9FC50F-3FD8-46ED-8CA4-2EEFB6906A26}"/>
              </a:ext>
            </a:extLst>
          </p:cNvPr>
          <p:cNvSpPr>
            <a:spLocks noGrp="1"/>
          </p:cNvSpPr>
          <p:nvPr>
            <p:ph type="title"/>
          </p:nvPr>
        </p:nvSpPr>
        <p:spPr>
          <a:xfrm>
            <a:off x="2133600" y="4610100"/>
            <a:ext cx="7010400" cy="3810000"/>
          </a:xfrm>
          <a:prstGeom prst="rect">
            <a:avLst/>
          </a:prstGeom>
        </p:spPr>
        <p:txBody>
          <a:bodyPr anchor="t">
            <a:normAutofit/>
          </a:bodyPr>
          <a:lstStyle>
            <a:lvl1pPr>
              <a:defRPr sz="8000"/>
            </a:lvl1pPr>
          </a:lstStyle>
          <a:p>
            <a:endParaRPr lang="en-ID" dirty="0"/>
          </a:p>
        </p:txBody>
      </p:sp>
      <p:sp>
        <p:nvSpPr>
          <p:cNvPr id="16" name="Picture Placeholder 15">
            <a:extLst>
              <a:ext uri="{FF2B5EF4-FFF2-40B4-BE49-F238E27FC236}">
                <a16:creationId xmlns:a16="http://schemas.microsoft.com/office/drawing/2014/main" id="{13FBCDCC-D671-461A-9183-607E08393BC1}"/>
              </a:ext>
            </a:extLst>
          </p:cNvPr>
          <p:cNvSpPr>
            <a:spLocks noGrp="1"/>
          </p:cNvSpPr>
          <p:nvPr>
            <p:ph type="pic" sz="quarter" idx="10"/>
          </p:nvPr>
        </p:nvSpPr>
        <p:spPr>
          <a:xfrm>
            <a:off x="10668000" y="0"/>
            <a:ext cx="7620000" cy="10287000"/>
          </a:xfrm>
          <a:prstGeom prst="rect">
            <a:avLst/>
          </a:prstGeom>
        </p:spPr>
        <p:txBody>
          <a:bodyPr/>
          <a:lstStyle/>
          <a:p>
            <a:endParaRPr lang="en-ID"/>
          </a:p>
        </p:txBody>
      </p:sp>
      <p:grpSp>
        <p:nvGrpSpPr>
          <p:cNvPr id="20" name="Group 6">
            <a:extLst>
              <a:ext uri="{FF2B5EF4-FFF2-40B4-BE49-F238E27FC236}">
                <a16:creationId xmlns:a16="http://schemas.microsoft.com/office/drawing/2014/main" id="{BC03CB31-4B12-47F6-9FD7-7036C4408270}"/>
              </a:ext>
            </a:extLst>
          </p:cNvPr>
          <p:cNvGrpSpPr/>
          <p:nvPr userDrawn="1"/>
        </p:nvGrpSpPr>
        <p:grpSpPr>
          <a:xfrm>
            <a:off x="0" y="7958785"/>
            <a:ext cx="2603194" cy="2599029"/>
            <a:chOff x="0" y="0"/>
            <a:chExt cx="6350000" cy="6339840"/>
          </a:xfrm>
          <a:solidFill>
            <a:srgbClr val="005AAB"/>
          </a:solidFill>
        </p:grpSpPr>
        <p:sp>
          <p:nvSpPr>
            <p:cNvPr id="21" name="Freeform 7">
              <a:extLst>
                <a:ext uri="{FF2B5EF4-FFF2-40B4-BE49-F238E27FC236}">
                  <a16:creationId xmlns:a16="http://schemas.microsoft.com/office/drawing/2014/main" id="{1F406636-25EC-4D6F-BC54-A5A4768BC6CE}"/>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grpFill/>
          </p:spPr>
        </p:sp>
      </p:grpSp>
    </p:spTree>
    <p:extLst>
      <p:ext uri="{BB962C8B-B14F-4D97-AF65-F5344CB8AC3E}">
        <p14:creationId xmlns:p14="http://schemas.microsoft.com/office/powerpoint/2010/main" val="1379475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51DAB8E-2088-4374-87F8-46CC16DD6180}"/>
              </a:ext>
            </a:extLst>
          </p:cNvPr>
          <p:cNvSpPr>
            <a:spLocks noGrp="1"/>
          </p:cNvSpPr>
          <p:nvPr>
            <p:ph sz="quarter" idx="10"/>
          </p:nvPr>
        </p:nvSpPr>
        <p:spPr>
          <a:xfrm>
            <a:off x="2121059" y="2172700"/>
            <a:ext cx="14248800" cy="6526800"/>
          </a:xfrm>
          <a:no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2" name="Title 1">
            <a:extLst>
              <a:ext uri="{FF2B5EF4-FFF2-40B4-BE49-F238E27FC236}">
                <a16:creationId xmlns:a16="http://schemas.microsoft.com/office/drawing/2014/main" id="{780A561F-967D-484B-B81E-2E59E8F7F9A7}"/>
              </a:ext>
            </a:extLst>
          </p:cNvPr>
          <p:cNvSpPr>
            <a:spLocks noGrp="1"/>
          </p:cNvSpPr>
          <p:nvPr>
            <p:ph type="title"/>
          </p:nvPr>
        </p:nvSpPr>
        <p:spPr/>
        <p:txBody>
          <a:bodyPr/>
          <a:lstStyle/>
          <a:p>
            <a:r>
              <a:rPr lang="en-US"/>
              <a:t>Click to edit Master title style</a:t>
            </a:r>
            <a:endParaRPr lang="en-ID"/>
          </a:p>
        </p:txBody>
      </p:sp>
      <p:pic>
        <p:nvPicPr>
          <p:cNvPr id="7" name="Picture 17">
            <a:extLst>
              <a:ext uri="{FF2B5EF4-FFF2-40B4-BE49-F238E27FC236}">
                <a16:creationId xmlns:a16="http://schemas.microsoft.com/office/drawing/2014/main" id="{1B144132-5B9F-4D86-89B4-60A44160FA6D}"/>
              </a:ext>
            </a:extLst>
          </p:cNvPr>
          <p:cNvPicPr>
            <a:picLocks noChangeAspect="1"/>
          </p:cNvPicPr>
          <p:nvPr userDrawn="1"/>
        </p:nvPicPr>
        <p:blipFill>
          <a:blip r:embed="rId2"/>
          <a:srcRect/>
          <a:stretch>
            <a:fillRect/>
          </a:stretch>
        </p:blipFill>
        <p:spPr>
          <a:xfrm>
            <a:off x="16000501" y="112124"/>
            <a:ext cx="786013" cy="1146175"/>
          </a:xfrm>
          <a:prstGeom prst="rect">
            <a:avLst/>
          </a:prstGeom>
        </p:spPr>
      </p:pic>
      <p:sp>
        <p:nvSpPr>
          <p:cNvPr id="10" name="Slide Number Placeholder 3">
            <a:extLst>
              <a:ext uri="{FF2B5EF4-FFF2-40B4-BE49-F238E27FC236}">
                <a16:creationId xmlns:a16="http://schemas.microsoft.com/office/drawing/2014/main" id="{C0B040B9-D76D-42D8-9BD7-F2B417040BD6}"/>
              </a:ext>
            </a:extLst>
          </p:cNvPr>
          <p:cNvSpPr>
            <a:spLocks noGrp="1"/>
          </p:cNvSpPr>
          <p:nvPr>
            <p:ph type="sldNum" sz="quarter" idx="4"/>
          </p:nvPr>
        </p:nvSpPr>
        <p:spPr>
          <a:xfrm>
            <a:off x="13261430" y="8991601"/>
            <a:ext cx="4114800" cy="363600"/>
          </a:xfrm>
          <a:prstGeom prst="rect">
            <a:avLst/>
          </a:prstGeom>
        </p:spPr>
        <p:txBody>
          <a:bodyPr vert="horz" lIns="91440" tIns="45720" rIns="91440" bIns="45720" rtlCol="0" anchor="ctr"/>
          <a:lstStyle>
            <a:lvl1pPr algn="r">
              <a:defRPr sz="1800">
                <a:solidFill>
                  <a:schemeClr val="tx1"/>
                </a:solidFill>
                <a:latin typeface="IBM Plex Mono" panose="020B0604020202020204" charset="0"/>
              </a:defRPr>
            </a:lvl1pPr>
          </a:lstStyle>
          <a:p>
            <a:fld id="{9D2B931B-9A15-40DA-A066-61C67E85B59C}" type="slidenum">
              <a:rPr lang="en-ID" smtClean="0"/>
              <a:pPr/>
              <a:t>‹#›</a:t>
            </a:fld>
            <a:endParaRPr lang="en-ID" dirty="0"/>
          </a:p>
        </p:txBody>
      </p:sp>
      <p:sp>
        <p:nvSpPr>
          <p:cNvPr id="12" name="Footer Placeholder 6">
            <a:extLst>
              <a:ext uri="{FF2B5EF4-FFF2-40B4-BE49-F238E27FC236}">
                <a16:creationId xmlns:a16="http://schemas.microsoft.com/office/drawing/2014/main" id="{CC054ABC-87CB-4590-8B01-7755365D572E}"/>
              </a:ext>
            </a:extLst>
          </p:cNvPr>
          <p:cNvSpPr>
            <a:spLocks noGrp="1"/>
          </p:cNvSpPr>
          <p:nvPr>
            <p:ph type="ftr" sz="quarter" idx="3"/>
          </p:nvPr>
        </p:nvSpPr>
        <p:spPr>
          <a:xfrm>
            <a:off x="2114550" y="8991601"/>
            <a:ext cx="2898000" cy="363600"/>
          </a:xfrm>
          <a:prstGeom prst="rect">
            <a:avLst/>
          </a:prstGeom>
        </p:spPr>
        <p:txBody>
          <a:bodyPr vert="horz" lIns="91440" tIns="45720" rIns="91440" bIns="45720" rtlCol="0" anchor="ctr"/>
          <a:lstStyle>
            <a:lvl1pPr algn="l">
              <a:defRPr sz="1800">
                <a:solidFill>
                  <a:schemeClr val="tx1"/>
                </a:solidFill>
                <a:latin typeface="IBM Plex Mono" panose="020B0604020202020204" charset="0"/>
              </a:defRPr>
            </a:lvl1pPr>
          </a:lstStyle>
          <a:p>
            <a:r>
              <a:rPr lang="en-ID"/>
              <a:t>Underpressure Class</a:t>
            </a:r>
            <a:endParaRPr lang="en-ID" dirty="0"/>
          </a:p>
        </p:txBody>
      </p:sp>
    </p:spTree>
    <p:extLst>
      <p:ext uri="{BB962C8B-B14F-4D97-AF65-F5344CB8AC3E}">
        <p14:creationId xmlns:p14="http://schemas.microsoft.com/office/powerpoint/2010/main" val="2309455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51DAB8E-2088-4374-87F8-46CC16DD6180}"/>
              </a:ext>
            </a:extLst>
          </p:cNvPr>
          <p:cNvSpPr>
            <a:spLocks noGrp="1"/>
          </p:cNvSpPr>
          <p:nvPr>
            <p:ph sz="quarter" idx="10"/>
          </p:nvPr>
        </p:nvSpPr>
        <p:spPr>
          <a:xfrm>
            <a:off x="2121059" y="2172700"/>
            <a:ext cx="14248800" cy="6526800"/>
          </a:xfrm>
          <a:no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2" name="Title 1">
            <a:extLst>
              <a:ext uri="{FF2B5EF4-FFF2-40B4-BE49-F238E27FC236}">
                <a16:creationId xmlns:a16="http://schemas.microsoft.com/office/drawing/2014/main" id="{780A561F-967D-484B-B81E-2E59E8F7F9A7}"/>
              </a:ext>
            </a:extLst>
          </p:cNvPr>
          <p:cNvSpPr>
            <a:spLocks noGrp="1"/>
          </p:cNvSpPr>
          <p:nvPr>
            <p:ph type="title"/>
          </p:nvPr>
        </p:nvSpPr>
        <p:spPr/>
        <p:txBody>
          <a:bodyPr/>
          <a:lstStyle/>
          <a:p>
            <a:r>
              <a:rPr lang="en-US"/>
              <a:t>Click to edit Master title style</a:t>
            </a:r>
            <a:endParaRPr lang="en-ID"/>
          </a:p>
        </p:txBody>
      </p:sp>
      <p:sp>
        <p:nvSpPr>
          <p:cNvPr id="9" name="Subtitle 2">
            <a:extLst>
              <a:ext uri="{FF2B5EF4-FFF2-40B4-BE49-F238E27FC236}">
                <a16:creationId xmlns:a16="http://schemas.microsoft.com/office/drawing/2014/main" id="{ACF6F196-1941-4EBF-8DAE-DCB202338AC6}"/>
              </a:ext>
            </a:extLst>
          </p:cNvPr>
          <p:cNvSpPr txBox="1">
            <a:spLocks/>
          </p:cNvSpPr>
          <p:nvPr userDrawn="1"/>
        </p:nvSpPr>
        <p:spPr>
          <a:xfrm>
            <a:off x="2132172" y="8991601"/>
            <a:ext cx="2894400" cy="36360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IBM Plex Mono" panose="020B060402020202020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nSpc>
                <a:spcPts val="2610"/>
              </a:lnSpc>
            </a:pPr>
            <a:endParaRPr lang="en-US" dirty="0">
              <a:solidFill>
                <a:srgbClr val="000000"/>
              </a:solidFill>
              <a:latin typeface="IBM Plex Mono"/>
            </a:endParaRPr>
          </a:p>
        </p:txBody>
      </p:sp>
      <p:sp>
        <p:nvSpPr>
          <p:cNvPr id="8" name="Footer Placeholder 6">
            <a:extLst>
              <a:ext uri="{FF2B5EF4-FFF2-40B4-BE49-F238E27FC236}">
                <a16:creationId xmlns:a16="http://schemas.microsoft.com/office/drawing/2014/main" id="{6A276778-B37A-48EF-B3BA-AB32838F8002}"/>
              </a:ext>
            </a:extLst>
          </p:cNvPr>
          <p:cNvSpPr>
            <a:spLocks noGrp="1"/>
          </p:cNvSpPr>
          <p:nvPr>
            <p:ph type="ftr" sz="quarter" idx="3"/>
          </p:nvPr>
        </p:nvSpPr>
        <p:spPr>
          <a:xfrm>
            <a:off x="2114550" y="8991601"/>
            <a:ext cx="2898000" cy="363600"/>
          </a:xfrm>
          <a:prstGeom prst="rect">
            <a:avLst/>
          </a:prstGeom>
        </p:spPr>
        <p:txBody>
          <a:bodyPr vert="horz" lIns="91440" tIns="45720" rIns="91440" bIns="45720" rtlCol="0" anchor="ctr"/>
          <a:lstStyle>
            <a:lvl1pPr algn="l">
              <a:defRPr sz="1800">
                <a:solidFill>
                  <a:schemeClr val="tx1"/>
                </a:solidFill>
                <a:latin typeface="IBM Plex Mono" panose="020B0604020202020204" charset="0"/>
              </a:defRPr>
            </a:lvl1pPr>
          </a:lstStyle>
          <a:p>
            <a:r>
              <a:rPr lang="en-ID"/>
              <a:t>Underpressure Class</a:t>
            </a:r>
            <a:endParaRPr lang="en-ID" dirty="0"/>
          </a:p>
        </p:txBody>
      </p:sp>
      <p:sp>
        <p:nvSpPr>
          <p:cNvPr id="10" name="Slide Number Placeholder 3">
            <a:extLst>
              <a:ext uri="{FF2B5EF4-FFF2-40B4-BE49-F238E27FC236}">
                <a16:creationId xmlns:a16="http://schemas.microsoft.com/office/drawing/2014/main" id="{BB731123-CBEB-402B-A2CA-C08E0A07771D}"/>
              </a:ext>
            </a:extLst>
          </p:cNvPr>
          <p:cNvSpPr>
            <a:spLocks noGrp="1"/>
          </p:cNvSpPr>
          <p:nvPr>
            <p:ph type="sldNum" sz="quarter" idx="4"/>
          </p:nvPr>
        </p:nvSpPr>
        <p:spPr>
          <a:xfrm>
            <a:off x="13261430" y="8991601"/>
            <a:ext cx="4114800" cy="363600"/>
          </a:xfrm>
          <a:prstGeom prst="rect">
            <a:avLst/>
          </a:prstGeom>
        </p:spPr>
        <p:txBody>
          <a:bodyPr vert="horz" lIns="91440" tIns="45720" rIns="91440" bIns="45720" rtlCol="0" anchor="ctr"/>
          <a:lstStyle>
            <a:lvl1pPr algn="r">
              <a:defRPr sz="1800">
                <a:solidFill>
                  <a:schemeClr val="tx1"/>
                </a:solidFill>
                <a:latin typeface="IBM Plex Mono" panose="020B0604020202020204" charset="0"/>
              </a:defRPr>
            </a:lvl1pPr>
          </a:lstStyle>
          <a:p>
            <a:fld id="{9D2B931B-9A15-40DA-A066-61C67E85B59C}" type="slidenum">
              <a:rPr lang="en-ID" smtClean="0"/>
              <a:pPr/>
              <a:t>‹#›</a:t>
            </a:fld>
            <a:endParaRPr lang="en-ID" dirty="0"/>
          </a:p>
        </p:txBody>
      </p:sp>
    </p:spTree>
    <p:extLst>
      <p:ext uri="{BB962C8B-B14F-4D97-AF65-F5344CB8AC3E}">
        <p14:creationId xmlns:p14="http://schemas.microsoft.com/office/powerpoint/2010/main" val="1588810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D51DAB8E-2088-4374-87F8-46CC16DD6180}"/>
              </a:ext>
            </a:extLst>
          </p:cNvPr>
          <p:cNvSpPr>
            <a:spLocks noGrp="1"/>
          </p:cNvSpPr>
          <p:nvPr>
            <p:ph sz="quarter" idx="10"/>
          </p:nvPr>
        </p:nvSpPr>
        <p:spPr>
          <a:xfrm>
            <a:off x="2121059" y="2172700"/>
            <a:ext cx="14248800" cy="6526800"/>
          </a:xfrm>
          <a:no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2" name="Title 1">
            <a:extLst>
              <a:ext uri="{FF2B5EF4-FFF2-40B4-BE49-F238E27FC236}">
                <a16:creationId xmlns:a16="http://schemas.microsoft.com/office/drawing/2014/main" id="{780A561F-967D-484B-B81E-2E59E8F7F9A7}"/>
              </a:ext>
            </a:extLst>
          </p:cNvPr>
          <p:cNvSpPr>
            <a:spLocks noGrp="1"/>
          </p:cNvSpPr>
          <p:nvPr>
            <p:ph type="title"/>
          </p:nvPr>
        </p:nvSpPr>
        <p:spPr/>
        <p:txBody>
          <a:bodyPr/>
          <a:lstStyle/>
          <a:p>
            <a:r>
              <a:rPr lang="en-US"/>
              <a:t>Click to edit Master title style</a:t>
            </a:r>
            <a:endParaRPr lang="en-ID"/>
          </a:p>
        </p:txBody>
      </p:sp>
      <p:sp>
        <p:nvSpPr>
          <p:cNvPr id="10" name="Footer Placeholder 6">
            <a:extLst>
              <a:ext uri="{FF2B5EF4-FFF2-40B4-BE49-F238E27FC236}">
                <a16:creationId xmlns:a16="http://schemas.microsoft.com/office/drawing/2014/main" id="{48B43604-D325-41AB-97BC-F75157D192D9}"/>
              </a:ext>
            </a:extLst>
          </p:cNvPr>
          <p:cNvSpPr>
            <a:spLocks noGrp="1"/>
          </p:cNvSpPr>
          <p:nvPr>
            <p:ph type="ftr" sz="quarter" idx="3"/>
          </p:nvPr>
        </p:nvSpPr>
        <p:spPr>
          <a:xfrm>
            <a:off x="2114550" y="8991601"/>
            <a:ext cx="2898000" cy="363600"/>
          </a:xfrm>
          <a:prstGeom prst="rect">
            <a:avLst/>
          </a:prstGeom>
        </p:spPr>
        <p:txBody>
          <a:bodyPr vert="horz" lIns="91440" tIns="45720" rIns="91440" bIns="45720" rtlCol="0" anchor="ctr"/>
          <a:lstStyle>
            <a:lvl1pPr algn="l">
              <a:defRPr sz="1800">
                <a:solidFill>
                  <a:schemeClr val="tx1"/>
                </a:solidFill>
                <a:latin typeface="IBM Plex Mono" panose="020B0604020202020204" charset="0"/>
              </a:defRPr>
            </a:lvl1pPr>
          </a:lstStyle>
          <a:p>
            <a:r>
              <a:rPr lang="en-ID"/>
              <a:t>Underpressure Class</a:t>
            </a:r>
            <a:endParaRPr lang="en-ID" dirty="0"/>
          </a:p>
        </p:txBody>
      </p:sp>
      <p:sp>
        <p:nvSpPr>
          <p:cNvPr id="12" name="Slide Number Placeholder 3">
            <a:extLst>
              <a:ext uri="{FF2B5EF4-FFF2-40B4-BE49-F238E27FC236}">
                <a16:creationId xmlns:a16="http://schemas.microsoft.com/office/drawing/2014/main" id="{8599EAE1-1337-4881-A7C7-022EF70E694C}"/>
              </a:ext>
            </a:extLst>
          </p:cNvPr>
          <p:cNvSpPr>
            <a:spLocks noGrp="1"/>
          </p:cNvSpPr>
          <p:nvPr>
            <p:ph type="sldNum" sz="quarter" idx="4"/>
          </p:nvPr>
        </p:nvSpPr>
        <p:spPr>
          <a:xfrm>
            <a:off x="13261430" y="8991601"/>
            <a:ext cx="4114800" cy="363600"/>
          </a:xfrm>
          <a:prstGeom prst="rect">
            <a:avLst/>
          </a:prstGeom>
        </p:spPr>
        <p:txBody>
          <a:bodyPr vert="horz" lIns="91440" tIns="45720" rIns="91440" bIns="45720" rtlCol="0" anchor="ctr"/>
          <a:lstStyle>
            <a:lvl1pPr algn="r">
              <a:defRPr sz="1800">
                <a:solidFill>
                  <a:schemeClr val="tx1"/>
                </a:solidFill>
                <a:latin typeface="IBM Plex Mono" panose="020B0604020202020204" charset="0"/>
              </a:defRPr>
            </a:lvl1pPr>
          </a:lstStyle>
          <a:p>
            <a:fld id="{9D2B931B-9A15-40DA-A066-61C67E85B59C}" type="slidenum">
              <a:rPr lang="en-ID" smtClean="0"/>
              <a:pPr/>
              <a:t>‹#›</a:t>
            </a:fld>
            <a:endParaRPr lang="en-ID" dirty="0"/>
          </a:p>
        </p:txBody>
      </p:sp>
    </p:spTree>
    <p:extLst>
      <p:ext uri="{BB962C8B-B14F-4D97-AF65-F5344CB8AC3E}">
        <p14:creationId xmlns:p14="http://schemas.microsoft.com/office/powerpoint/2010/main" val="4062073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CD5F-2BD0-4F5A-A04E-F26EC794F2CD}"/>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C9C724A7-92E8-41C2-8449-326F24A8CB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035F8F37-F02D-475F-8FB6-8978085B35FE}"/>
              </a:ext>
            </a:extLst>
          </p:cNvPr>
          <p:cNvSpPr>
            <a:spLocks noGrp="1"/>
          </p:cNvSpPr>
          <p:nvPr>
            <p:ph type="dt" sz="half" idx="10"/>
          </p:nvPr>
        </p:nvSpPr>
        <p:spPr/>
        <p:txBody>
          <a:bodyPr/>
          <a:lstStyle/>
          <a:p>
            <a:fld id="{9ED2752B-C2E9-4611-ABDD-AD655331DB34}" type="datetimeFigureOut">
              <a:rPr lang="en-ID" smtClean="0"/>
              <a:t>22/11/2021</a:t>
            </a:fld>
            <a:endParaRPr lang="en-ID"/>
          </a:p>
        </p:txBody>
      </p:sp>
      <p:sp>
        <p:nvSpPr>
          <p:cNvPr id="5" name="Footer Placeholder 4">
            <a:extLst>
              <a:ext uri="{FF2B5EF4-FFF2-40B4-BE49-F238E27FC236}">
                <a16:creationId xmlns:a16="http://schemas.microsoft.com/office/drawing/2014/main" id="{D8F24DC4-4E9F-458A-83E2-F3A780CA752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562AE2B-8B6D-4734-9245-ACF4F0959205}"/>
              </a:ext>
            </a:extLst>
          </p:cNvPr>
          <p:cNvSpPr>
            <a:spLocks noGrp="1"/>
          </p:cNvSpPr>
          <p:nvPr>
            <p:ph type="sldNum" sz="quarter" idx="12"/>
          </p:nvPr>
        </p:nvSpPr>
        <p:spPr/>
        <p:txBody>
          <a:bodyPr/>
          <a:lstStyle/>
          <a:p>
            <a:fld id="{6D835F47-DB79-4254-AC1F-978B702F6BF7}" type="slidenum">
              <a:rPr lang="en-ID" smtClean="0"/>
              <a:t>‹#›</a:t>
            </a:fld>
            <a:endParaRPr lang="en-ID"/>
          </a:p>
        </p:txBody>
      </p:sp>
    </p:spTree>
    <p:extLst>
      <p:ext uri="{BB962C8B-B14F-4D97-AF65-F5344CB8AC3E}">
        <p14:creationId xmlns:p14="http://schemas.microsoft.com/office/powerpoint/2010/main" val="3168597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8.jpg"/><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Title Placeholder 7">
            <a:extLst>
              <a:ext uri="{FF2B5EF4-FFF2-40B4-BE49-F238E27FC236}">
                <a16:creationId xmlns:a16="http://schemas.microsoft.com/office/drawing/2014/main" id="{88601709-F523-42F5-A90B-EA58887CBCE4}"/>
              </a:ext>
            </a:extLst>
          </p:cNvPr>
          <p:cNvSpPr>
            <a:spLocks noGrp="1"/>
          </p:cNvSpPr>
          <p:nvPr>
            <p:ph type="title"/>
          </p:nvPr>
        </p:nvSpPr>
        <p:spPr>
          <a:xfrm>
            <a:off x="2133600" y="1770939"/>
            <a:ext cx="8229600" cy="4363161"/>
          </a:xfrm>
          <a:prstGeom prst="rect">
            <a:avLst/>
          </a:prstGeom>
        </p:spPr>
        <p:txBody>
          <a:bodyPr vert="horz" lIns="91440" tIns="45720" rIns="91440" bIns="45720" rtlCol="0" anchor="ctr">
            <a:normAutofit/>
          </a:bodyPr>
          <a:lstStyle/>
          <a:p>
            <a:endParaRPr lang="en-ID" dirty="0"/>
          </a:p>
        </p:txBody>
      </p:sp>
      <p:sp>
        <p:nvSpPr>
          <p:cNvPr id="4" name="Footer Placeholder 6">
            <a:extLst>
              <a:ext uri="{FF2B5EF4-FFF2-40B4-BE49-F238E27FC236}">
                <a16:creationId xmlns:a16="http://schemas.microsoft.com/office/drawing/2014/main" id="{E99DE791-F992-407F-BA7B-2BB21BC77D7D}"/>
              </a:ext>
            </a:extLst>
          </p:cNvPr>
          <p:cNvSpPr>
            <a:spLocks noGrp="1"/>
          </p:cNvSpPr>
          <p:nvPr>
            <p:ph type="ftr" sz="quarter" idx="3"/>
          </p:nvPr>
        </p:nvSpPr>
        <p:spPr>
          <a:xfrm>
            <a:off x="2114550" y="9029700"/>
            <a:ext cx="2898000" cy="363600"/>
          </a:xfrm>
          <a:prstGeom prst="rect">
            <a:avLst/>
          </a:prstGeom>
        </p:spPr>
        <p:txBody>
          <a:bodyPr vert="horz" lIns="91440" tIns="45720" rIns="91440" bIns="45720" rtlCol="0" anchor="ctr"/>
          <a:lstStyle>
            <a:lvl1pPr algn="l">
              <a:defRPr sz="1800">
                <a:solidFill>
                  <a:schemeClr val="tx1"/>
                </a:solidFill>
                <a:latin typeface="IBM Plex Mono" panose="020B0604020202020204" charset="0"/>
              </a:defRPr>
            </a:lvl1pPr>
          </a:lstStyle>
          <a:p>
            <a:r>
              <a:rPr lang="en-ID"/>
              <a:t>Underpressure Class</a:t>
            </a:r>
            <a:endParaRPr lang="en-ID" dirty="0"/>
          </a:p>
        </p:txBody>
      </p:sp>
    </p:spTree>
    <p:extLst>
      <p:ext uri="{BB962C8B-B14F-4D97-AF65-F5344CB8AC3E}">
        <p14:creationId xmlns:p14="http://schemas.microsoft.com/office/powerpoint/2010/main" val="4195627482"/>
      </p:ext>
    </p:extLst>
  </p:cSld>
  <p:clrMap bg1="lt1" tx1="dk1" bg2="lt2" tx2="dk2" accent1="accent1" accent2="accent2" accent3="accent3" accent4="accent4" accent5="accent5" accent6="accent6" hlink="hlink" folHlink="folHlink"/>
  <p:sldLayoutIdLst>
    <p:sldLayoutId id="2147483682" r:id="rId1"/>
    <p:sldLayoutId id="2147483669" r:id="rId2"/>
  </p:sldLayoutIdLst>
  <p:hf hdr="0" dt="0"/>
  <p:txStyles>
    <p:titleStyle>
      <a:lvl1pPr algn="l" defTabSz="914400" rtl="0" eaLnBrk="1" latinLnBrk="0" hangingPunct="1">
        <a:lnSpc>
          <a:spcPct val="90000"/>
        </a:lnSpc>
        <a:spcBef>
          <a:spcPct val="0"/>
        </a:spcBef>
        <a:buNone/>
        <a:defRPr sz="4800" kern="1200">
          <a:solidFill>
            <a:schemeClr val="tx1"/>
          </a:solidFill>
          <a:latin typeface="DM Sans Bold" panose="020B060402020202020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2D9CA6-3D07-459B-9993-9CA64E2F08F7}"/>
              </a:ext>
            </a:extLst>
          </p:cNvPr>
          <p:cNvSpPr>
            <a:spLocks noGrp="1"/>
          </p:cNvSpPr>
          <p:nvPr>
            <p:ph type="ftr" sz="quarter" idx="3"/>
          </p:nvPr>
        </p:nvSpPr>
        <p:spPr>
          <a:xfrm>
            <a:off x="2128572" y="9047100"/>
            <a:ext cx="2898000" cy="363600"/>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ID"/>
              <a:t>Underpressure Class</a:t>
            </a:r>
            <a:endParaRPr lang="en-ID" dirty="0"/>
          </a:p>
        </p:txBody>
      </p:sp>
      <p:grpSp>
        <p:nvGrpSpPr>
          <p:cNvPr id="10" name="Group 4">
            <a:extLst>
              <a:ext uri="{FF2B5EF4-FFF2-40B4-BE49-F238E27FC236}">
                <a16:creationId xmlns:a16="http://schemas.microsoft.com/office/drawing/2014/main" id="{BFCB0462-5AF6-49AC-B3BB-F02A1BFA08B0}"/>
              </a:ext>
            </a:extLst>
          </p:cNvPr>
          <p:cNvGrpSpPr/>
          <p:nvPr userDrawn="1"/>
        </p:nvGrpSpPr>
        <p:grpSpPr>
          <a:xfrm>
            <a:off x="1070147" y="3860088"/>
            <a:ext cx="1493330" cy="1500023"/>
            <a:chOff x="14169" y="0"/>
            <a:chExt cx="6321667" cy="6350000"/>
          </a:xfrm>
        </p:grpSpPr>
        <p:sp>
          <p:nvSpPr>
            <p:cNvPr id="11" name="Freeform 5">
              <a:extLst>
                <a:ext uri="{FF2B5EF4-FFF2-40B4-BE49-F238E27FC236}">
                  <a16:creationId xmlns:a16="http://schemas.microsoft.com/office/drawing/2014/main" id="{1B8B72BC-6208-46DC-8536-1D621A541DE3}"/>
                </a:ext>
              </a:extLst>
            </p:cNvPr>
            <p:cNvSpPr/>
            <p:nvPr/>
          </p:nvSpPr>
          <p:spPr>
            <a:xfrm>
              <a:off x="14169" y="0"/>
              <a:ext cx="6321667"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34431"/>
            </a:solidFill>
          </p:spPr>
        </p:sp>
      </p:grpSp>
      <p:sp>
        <p:nvSpPr>
          <p:cNvPr id="9" name="Title Placeholder 8">
            <a:extLst>
              <a:ext uri="{FF2B5EF4-FFF2-40B4-BE49-F238E27FC236}">
                <a16:creationId xmlns:a16="http://schemas.microsoft.com/office/drawing/2014/main" id="{8747D57E-CAF8-478E-A8C7-9BCB319EA0D8}"/>
              </a:ext>
            </a:extLst>
          </p:cNvPr>
          <p:cNvSpPr>
            <a:spLocks noGrp="1"/>
          </p:cNvSpPr>
          <p:nvPr>
            <p:ph type="title"/>
          </p:nvPr>
        </p:nvSpPr>
        <p:spPr>
          <a:xfrm>
            <a:off x="2133600" y="4610100"/>
            <a:ext cx="7010400" cy="3810000"/>
          </a:xfrm>
          <a:prstGeom prst="rect">
            <a:avLst/>
          </a:prstGeom>
        </p:spPr>
        <p:txBody>
          <a:bodyPr vert="horz" lIns="91440" tIns="45720" rIns="91440" bIns="45720" rtlCol="0" anchor="t">
            <a:noAutofit/>
          </a:bodyPr>
          <a:lstStyle/>
          <a:p>
            <a:endParaRPr lang="en-ID" dirty="0"/>
          </a:p>
        </p:txBody>
      </p:sp>
      <p:grpSp>
        <p:nvGrpSpPr>
          <p:cNvPr id="12" name="Group 6">
            <a:extLst>
              <a:ext uri="{FF2B5EF4-FFF2-40B4-BE49-F238E27FC236}">
                <a16:creationId xmlns:a16="http://schemas.microsoft.com/office/drawing/2014/main" id="{7D95DD20-3FD3-4A2D-A411-BCC6AE782E8D}"/>
              </a:ext>
            </a:extLst>
          </p:cNvPr>
          <p:cNvGrpSpPr/>
          <p:nvPr userDrawn="1"/>
        </p:nvGrpSpPr>
        <p:grpSpPr>
          <a:xfrm>
            <a:off x="0" y="7958785"/>
            <a:ext cx="2603194" cy="2599029"/>
            <a:chOff x="0" y="0"/>
            <a:chExt cx="6350000" cy="6339840"/>
          </a:xfrm>
        </p:grpSpPr>
        <p:sp>
          <p:nvSpPr>
            <p:cNvPr id="13" name="Freeform 7">
              <a:extLst>
                <a:ext uri="{FF2B5EF4-FFF2-40B4-BE49-F238E27FC236}">
                  <a16:creationId xmlns:a16="http://schemas.microsoft.com/office/drawing/2014/main" id="{DDC0BD77-EDE0-4904-B27C-7A801C25187A}"/>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grpSp>
        <p:nvGrpSpPr>
          <p:cNvPr id="14" name="Group 8">
            <a:extLst>
              <a:ext uri="{FF2B5EF4-FFF2-40B4-BE49-F238E27FC236}">
                <a16:creationId xmlns:a16="http://schemas.microsoft.com/office/drawing/2014/main" id="{5977F88C-254B-4DD9-8BD1-8CA5A1C13501}"/>
              </a:ext>
            </a:extLst>
          </p:cNvPr>
          <p:cNvGrpSpPr/>
          <p:nvPr userDrawn="1"/>
        </p:nvGrpSpPr>
        <p:grpSpPr>
          <a:xfrm rot="-10800000">
            <a:off x="9895708" y="-33422"/>
            <a:ext cx="1946546" cy="1943431"/>
            <a:chOff x="0" y="0"/>
            <a:chExt cx="6350000" cy="6339840"/>
          </a:xfrm>
        </p:grpSpPr>
        <p:sp>
          <p:nvSpPr>
            <p:cNvPr id="15" name="Freeform 9">
              <a:extLst>
                <a:ext uri="{FF2B5EF4-FFF2-40B4-BE49-F238E27FC236}">
                  <a16:creationId xmlns:a16="http://schemas.microsoft.com/office/drawing/2014/main" id="{9388091B-3CF9-46F4-A702-EA5226508988}"/>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EBC53F"/>
            </a:solidFill>
          </p:spPr>
        </p:sp>
      </p:grpSp>
      <p:pic>
        <p:nvPicPr>
          <p:cNvPr id="16" name="Picture 22">
            <a:extLst>
              <a:ext uri="{FF2B5EF4-FFF2-40B4-BE49-F238E27FC236}">
                <a16:creationId xmlns:a16="http://schemas.microsoft.com/office/drawing/2014/main" id="{86E0FC92-80DE-4BE1-85C1-4189F09AFFA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426504" y="7854297"/>
            <a:ext cx="2438430" cy="1219215"/>
          </a:xfrm>
          <a:prstGeom prst="rect">
            <a:avLst/>
          </a:prstGeom>
        </p:spPr>
      </p:pic>
    </p:spTree>
    <p:extLst>
      <p:ext uri="{BB962C8B-B14F-4D97-AF65-F5344CB8AC3E}">
        <p14:creationId xmlns:p14="http://schemas.microsoft.com/office/powerpoint/2010/main" val="1296502520"/>
      </p:ext>
    </p:extLst>
  </p:cSld>
  <p:clrMap bg1="lt1" tx1="dk1" bg2="lt2" tx2="dk2" accent1="accent1" accent2="accent2" accent3="accent3" accent4="accent4" accent5="accent5" accent6="accent6" hlink="hlink" folHlink="folHlink"/>
  <p:sldLayoutIdLst>
    <p:sldLayoutId id="2147483676" r:id="rId1"/>
    <p:sldLayoutId id="2147483677" r:id="rId2"/>
  </p:sldLayoutIdLst>
  <p:hf hdr="0" dt="0"/>
  <p:txStyles>
    <p:titleStyle>
      <a:lvl1pPr algn="l" defTabSz="914400" rtl="0" eaLnBrk="1" latinLnBrk="0" hangingPunct="1">
        <a:lnSpc>
          <a:spcPct val="90000"/>
        </a:lnSpc>
        <a:spcBef>
          <a:spcPct val="0"/>
        </a:spcBef>
        <a:buNone/>
        <a:defRPr sz="8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2254F8-B13D-4EF0-81B9-04D4AE8904EF}"/>
              </a:ext>
            </a:extLst>
          </p:cNvPr>
          <p:cNvSpPr>
            <a:spLocks noGrp="1"/>
          </p:cNvSpPr>
          <p:nvPr>
            <p:ph type="title"/>
          </p:nvPr>
        </p:nvSpPr>
        <p:spPr>
          <a:xfrm>
            <a:off x="2133600" y="547689"/>
            <a:ext cx="12496800" cy="1146176"/>
          </a:xfrm>
          <a:prstGeom prst="rect">
            <a:avLst/>
          </a:prstGeom>
        </p:spPr>
        <p:txBody>
          <a:bodyPr vert="horz" lIns="91440" tIns="45720" rIns="91440" bIns="45720" rtlCol="0" anchor="ctr">
            <a:noAutofit/>
          </a:bodyPr>
          <a:lstStyle/>
          <a:p>
            <a:endParaRPr lang="en-ID" dirty="0"/>
          </a:p>
        </p:txBody>
      </p:sp>
      <p:sp>
        <p:nvSpPr>
          <p:cNvPr id="3" name="Text Placeholder 2">
            <a:extLst>
              <a:ext uri="{FF2B5EF4-FFF2-40B4-BE49-F238E27FC236}">
                <a16:creationId xmlns:a16="http://schemas.microsoft.com/office/drawing/2014/main" id="{2968C3DF-6D54-4BE6-BE3B-EA5CE759EB13}"/>
              </a:ext>
            </a:extLst>
          </p:cNvPr>
          <p:cNvSpPr>
            <a:spLocks noGrp="1"/>
          </p:cNvSpPr>
          <p:nvPr>
            <p:ph type="body" idx="1"/>
          </p:nvPr>
        </p:nvSpPr>
        <p:spPr>
          <a:xfrm>
            <a:off x="2133600" y="2171700"/>
            <a:ext cx="14249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3">
            <a:extLst>
              <a:ext uri="{FF2B5EF4-FFF2-40B4-BE49-F238E27FC236}">
                <a16:creationId xmlns:a16="http://schemas.microsoft.com/office/drawing/2014/main" id="{8AB412EA-CC22-43C5-AFC3-24CB56FBB7BC}"/>
              </a:ext>
            </a:extLst>
          </p:cNvPr>
          <p:cNvSpPr>
            <a:spLocks noGrp="1"/>
          </p:cNvSpPr>
          <p:nvPr>
            <p:ph type="sldNum" sz="quarter" idx="4"/>
          </p:nvPr>
        </p:nvSpPr>
        <p:spPr>
          <a:xfrm>
            <a:off x="13261430" y="8991601"/>
            <a:ext cx="4114800" cy="363600"/>
          </a:xfrm>
          <a:prstGeom prst="rect">
            <a:avLst/>
          </a:prstGeom>
        </p:spPr>
        <p:txBody>
          <a:bodyPr vert="horz" lIns="91440" tIns="45720" rIns="91440" bIns="45720" rtlCol="0" anchor="ctr"/>
          <a:lstStyle>
            <a:lvl1pPr algn="r">
              <a:defRPr sz="1800">
                <a:solidFill>
                  <a:schemeClr val="tx1"/>
                </a:solidFill>
                <a:latin typeface="IBM Plex Mono" panose="020B0604020202020204" charset="0"/>
              </a:defRPr>
            </a:lvl1pPr>
          </a:lstStyle>
          <a:p>
            <a:fld id="{9D2B931B-9A15-40DA-A066-61C67E85B59C}" type="slidenum">
              <a:rPr lang="en-ID" smtClean="0"/>
              <a:pPr/>
              <a:t>‹#›</a:t>
            </a:fld>
            <a:endParaRPr lang="en-ID" dirty="0"/>
          </a:p>
        </p:txBody>
      </p:sp>
      <p:sp>
        <p:nvSpPr>
          <p:cNvPr id="7" name="Footer Placeholder 6">
            <a:extLst>
              <a:ext uri="{FF2B5EF4-FFF2-40B4-BE49-F238E27FC236}">
                <a16:creationId xmlns:a16="http://schemas.microsoft.com/office/drawing/2014/main" id="{C26481F3-45F0-485E-BCA5-E5F3DDDB0BDF}"/>
              </a:ext>
            </a:extLst>
          </p:cNvPr>
          <p:cNvSpPr>
            <a:spLocks noGrp="1"/>
          </p:cNvSpPr>
          <p:nvPr>
            <p:ph type="ftr" sz="quarter" idx="3"/>
          </p:nvPr>
        </p:nvSpPr>
        <p:spPr>
          <a:xfrm>
            <a:off x="2114550" y="8991601"/>
            <a:ext cx="2898000" cy="363600"/>
          </a:xfrm>
          <a:prstGeom prst="rect">
            <a:avLst/>
          </a:prstGeom>
        </p:spPr>
        <p:txBody>
          <a:bodyPr vert="horz" lIns="91440" tIns="45720" rIns="91440" bIns="45720" rtlCol="0" anchor="ctr"/>
          <a:lstStyle>
            <a:lvl1pPr algn="l">
              <a:defRPr sz="1800">
                <a:solidFill>
                  <a:schemeClr val="tx1"/>
                </a:solidFill>
                <a:latin typeface="IBM Plex Mono" panose="020B0604020202020204" charset="0"/>
              </a:defRPr>
            </a:lvl1pPr>
          </a:lstStyle>
          <a:p>
            <a:r>
              <a:rPr lang="en-ID"/>
              <a:t>Underpressure Class</a:t>
            </a:r>
            <a:endParaRPr lang="en-ID" dirty="0"/>
          </a:p>
        </p:txBody>
      </p:sp>
    </p:spTree>
    <p:extLst>
      <p:ext uri="{BB962C8B-B14F-4D97-AF65-F5344CB8AC3E}">
        <p14:creationId xmlns:p14="http://schemas.microsoft.com/office/powerpoint/2010/main" val="4210958817"/>
      </p:ext>
    </p:extLst>
  </p:cSld>
  <p:clrMap bg1="lt1" tx1="dk1" bg2="lt2" tx2="dk2" accent1="accent1" accent2="accent2" accent3="accent3" accent4="accent4" accent5="accent5" accent6="accent6" hlink="hlink" folHlink="folHlink"/>
  <p:sldLayoutIdLst>
    <p:sldLayoutId id="2147483648" r:id="rId1"/>
    <p:sldLayoutId id="2147483686" r:id="rId2"/>
    <p:sldLayoutId id="2147483687" r:id="rId3"/>
    <p:sldLayoutId id="2147483688" r:id="rId4"/>
  </p:sldLayoutIdLst>
  <p:hf hdr="0" dt="0"/>
  <p:txStyles>
    <p:titleStyle>
      <a:lvl1pPr algn="l" defTabSz="914400" rtl="0" eaLnBrk="1" latinLnBrk="0" hangingPunct="1">
        <a:lnSpc>
          <a:spcPct val="90000"/>
        </a:lnSpc>
        <a:spcBef>
          <a:spcPct val="0"/>
        </a:spcBef>
        <a:buNone/>
        <a:defRPr sz="6000" kern="1200">
          <a:solidFill>
            <a:schemeClr val="tx1"/>
          </a:solidFill>
          <a:latin typeface="DM Sans Bold" panose="020B060402020202020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BM Plex Mono"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BM Plex Mono" panose="020B060402020202020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BM Plex Mono" panose="020B060402020202020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Mono" panose="020B060402020202020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Mono" panose="020B060402020202020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78.png"/><Relationship Id="rId3" Type="http://schemas.openxmlformats.org/officeDocument/2006/relationships/image" Target="../media/image70.png"/><Relationship Id="rId7" Type="http://schemas.openxmlformats.org/officeDocument/2006/relationships/image" Target="../media/image47.png"/><Relationship Id="rId12" Type="http://schemas.openxmlformats.org/officeDocument/2006/relationships/image" Target="../media/image77.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6.png"/><Relationship Id="rId5" Type="http://schemas.openxmlformats.org/officeDocument/2006/relationships/image" Target="../media/image72.png"/><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74.png"/><Relationship Id="rId14"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87.png"/><Relationship Id="rId5" Type="http://schemas.openxmlformats.org/officeDocument/2006/relationships/image" Target="../media/image94.png"/><Relationship Id="rId10" Type="http://schemas.openxmlformats.org/officeDocument/2006/relationships/image" Target="../media/image85.png"/><Relationship Id="rId4" Type="http://schemas.openxmlformats.org/officeDocument/2006/relationships/image" Target="../media/image93.png"/><Relationship Id="rId9"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88F0-2592-4A4D-80CB-88042B718B89}"/>
              </a:ext>
            </a:extLst>
          </p:cNvPr>
          <p:cNvSpPr>
            <a:spLocks noGrp="1"/>
          </p:cNvSpPr>
          <p:nvPr>
            <p:ph type="title"/>
          </p:nvPr>
        </p:nvSpPr>
        <p:spPr>
          <a:xfrm>
            <a:off x="2055668" y="3314700"/>
            <a:ext cx="8229600" cy="2274588"/>
          </a:xfrm>
        </p:spPr>
        <p:txBody>
          <a:bodyPr/>
          <a:lstStyle/>
          <a:p>
            <a:r>
              <a:rPr lang="en-US" dirty="0"/>
              <a:t>Full-waveform adjoint CMT Inversion : Synthetic Case</a:t>
            </a:r>
            <a:endParaRPr lang="en-ID" i="1" dirty="0"/>
          </a:p>
        </p:txBody>
      </p:sp>
      <p:sp>
        <p:nvSpPr>
          <p:cNvPr id="4" name="Subtitle 3">
            <a:extLst>
              <a:ext uri="{FF2B5EF4-FFF2-40B4-BE49-F238E27FC236}">
                <a16:creationId xmlns:a16="http://schemas.microsoft.com/office/drawing/2014/main" id="{DB02E02B-373E-404D-9776-F6831F5CE78B}"/>
              </a:ext>
            </a:extLst>
          </p:cNvPr>
          <p:cNvSpPr>
            <a:spLocks noGrp="1"/>
          </p:cNvSpPr>
          <p:nvPr>
            <p:ph type="subTitle" idx="1"/>
          </p:nvPr>
        </p:nvSpPr>
        <p:spPr>
          <a:xfrm>
            <a:off x="2093768" y="5295900"/>
            <a:ext cx="8153400" cy="990600"/>
          </a:xfrm>
        </p:spPr>
        <p:txBody>
          <a:bodyPr/>
          <a:lstStyle/>
          <a:p>
            <a:r>
              <a:rPr lang="en-US" sz="3200" dirty="0"/>
              <a:t>Azhar Harisandi</a:t>
            </a:r>
          </a:p>
          <a:p>
            <a:endParaRPr lang="en-US" sz="2400" dirty="0"/>
          </a:p>
          <a:p>
            <a:r>
              <a:rPr lang="en-US" sz="2400" dirty="0"/>
              <a:t>Advisors :</a:t>
            </a:r>
          </a:p>
          <a:p>
            <a:pPr marL="457200" indent="-457200">
              <a:buAutoNum type="arabicPeriod"/>
            </a:pPr>
            <a:r>
              <a:rPr lang="en-US" sz="2400" dirty="0"/>
              <a:t>Dr. </a:t>
            </a:r>
            <a:r>
              <a:rPr lang="en-US" sz="2400" dirty="0" err="1"/>
              <a:t>rer</a:t>
            </a:r>
            <a:r>
              <a:rPr lang="en-US" sz="2400" dirty="0"/>
              <a:t>. nat. David P. Sahara</a:t>
            </a:r>
          </a:p>
          <a:p>
            <a:pPr marL="457200" indent="-457200">
              <a:buAutoNum type="arabicPeriod"/>
            </a:pPr>
            <a:r>
              <a:rPr lang="en-US" sz="2400" dirty="0"/>
              <a:t>Dr. </a:t>
            </a:r>
            <a:r>
              <a:rPr lang="en-US" sz="2400" dirty="0" err="1"/>
              <a:t>rer</a:t>
            </a:r>
            <a:r>
              <a:rPr lang="en-US" sz="2400" dirty="0"/>
              <a:t>. nat. Andri </a:t>
            </a:r>
            <a:r>
              <a:rPr lang="en-US" sz="2400" dirty="0" err="1"/>
              <a:t>Hendriyana</a:t>
            </a:r>
            <a:endParaRPr lang="en-US" dirty="0"/>
          </a:p>
          <a:p>
            <a:r>
              <a:rPr lang="en-US" dirty="0"/>
              <a:t>Faculty of Mining and Petroleum Engineering</a:t>
            </a:r>
          </a:p>
          <a:p>
            <a:r>
              <a:rPr lang="en-US" dirty="0"/>
              <a:t>Department of Geophysical Engineering</a:t>
            </a:r>
          </a:p>
          <a:p>
            <a:endParaRPr lang="en-ID" sz="2400" dirty="0"/>
          </a:p>
        </p:txBody>
      </p:sp>
    </p:spTree>
    <p:extLst>
      <p:ext uri="{BB962C8B-B14F-4D97-AF65-F5344CB8AC3E}">
        <p14:creationId xmlns:p14="http://schemas.microsoft.com/office/powerpoint/2010/main" val="3056093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CA3ADD-1BB0-4C2C-83A3-13C338019C3A}"/>
              </a:ext>
            </a:extLst>
          </p:cNvPr>
          <p:cNvSpPr>
            <a:spLocks noGrp="1"/>
          </p:cNvSpPr>
          <p:nvPr>
            <p:ph type="title"/>
          </p:nvPr>
        </p:nvSpPr>
        <p:spPr/>
        <p:txBody>
          <a:bodyPr/>
          <a:lstStyle/>
          <a:p>
            <a:r>
              <a:rPr lang="en-US" dirty="0"/>
              <a:t>Preliminary Results</a:t>
            </a:r>
            <a:endParaRPr lang="en-ID" dirty="0"/>
          </a:p>
        </p:txBody>
      </p:sp>
    </p:spTree>
    <p:extLst>
      <p:ext uri="{BB962C8B-B14F-4D97-AF65-F5344CB8AC3E}">
        <p14:creationId xmlns:p14="http://schemas.microsoft.com/office/powerpoint/2010/main" val="1312471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F10455-A889-41E2-89FA-B49CF721729A}"/>
              </a:ext>
            </a:extLst>
          </p:cNvPr>
          <p:cNvSpPr>
            <a:spLocks noGrp="1"/>
          </p:cNvSpPr>
          <p:nvPr>
            <p:ph type="title"/>
          </p:nvPr>
        </p:nvSpPr>
        <p:spPr/>
        <p:txBody>
          <a:bodyPr/>
          <a:lstStyle/>
          <a:p>
            <a:r>
              <a:rPr lang="en-US" dirty="0"/>
              <a:t>Adjoint CMT Inversion</a:t>
            </a:r>
            <a:endParaRPr lang="en-ID" dirty="0"/>
          </a:p>
        </p:txBody>
      </p:sp>
      <p:sp>
        <p:nvSpPr>
          <p:cNvPr id="5" name="Slide Number Placeholder 4">
            <a:extLst>
              <a:ext uri="{FF2B5EF4-FFF2-40B4-BE49-F238E27FC236}">
                <a16:creationId xmlns:a16="http://schemas.microsoft.com/office/drawing/2014/main" id="{6E9CEAB9-34AD-42FD-9E41-CDEA130034D6}"/>
              </a:ext>
            </a:extLst>
          </p:cNvPr>
          <p:cNvSpPr>
            <a:spLocks noGrp="1"/>
          </p:cNvSpPr>
          <p:nvPr>
            <p:ph type="sldNum" sz="quarter" idx="4"/>
          </p:nvPr>
        </p:nvSpPr>
        <p:spPr/>
        <p:txBody>
          <a:bodyPr/>
          <a:lstStyle/>
          <a:p>
            <a:fld id="{9D2B931B-9A15-40DA-A066-61C67E85B59C}" type="slidenum">
              <a:rPr lang="en-ID" smtClean="0"/>
              <a:pPr/>
              <a:t>11</a:t>
            </a:fld>
            <a:endParaRPr lang="en-ID" dirty="0"/>
          </a:p>
        </p:txBody>
      </p:sp>
      <p:pic>
        <p:nvPicPr>
          <p:cNvPr id="24" name="Picture 23" descr="Text&#10;&#10;Description automatically generated">
            <a:extLst>
              <a:ext uri="{FF2B5EF4-FFF2-40B4-BE49-F238E27FC236}">
                <a16:creationId xmlns:a16="http://schemas.microsoft.com/office/drawing/2014/main" id="{635D26CD-ADAE-47A9-8FF8-DDED4391BD9B}"/>
              </a:ext>
            </a:extLst>
          </p:cNvPr>
          <p:cNvPicPr>
            <a:picLocks noChangeAspect="1"/>
          </p:cNvPicPr>
          <p:nvPr/>
        </p:nvPicPr>
        <p:blipFill>
          <a:blip r:embed="rId2"/>
          <a:stretch>
            <a:fillRect/>
          </a:stretch>
        </p:blipFill>
        <p:spPr>
          <a:xfrm>
            <a:off x="2739933" y="8446578"/>
            <a:ext cx="4573276" cy="908623"/>
          </a:xfrm>
          <a:prstGeom prst="rect">
            <a:avLst/>
          </a:prstGeom>
        </p:spPr>
      </p:pic>
      <p:sp>
        <p:nvSpPr>
          <p:cNvPr id="18" name="Content Placeholder 1">
            <a:extLst>
              <a:ext uri="{FF2B5EF4-FFF2-40B4-BE49-F238E27FC236}">
                <a16:creationId xmlns:a16="http://schemas.microsoft.com/office/drawing/2014/main" id="{CF14246A-AA0C-4832-BAA7-EC0373D3920A}"/>
              </a:ext>
            </a:extLst>
          </p:cNvPr>
          <p:cNvSpPr>
            <a:spLocks noGrp="1"/>
          </p:cNvSpPr>
          <p:nvPr>
            <p:ph sz="quarter" idx="10"/>
          </p:nvPr>
        </p:nvSpPr>
        <p:spPr>
          <a:xfrm>
            <a:off x="9525000" y="3805378"/>
            <a:ext cx="7073459" cy="3123200"/>
          </a:xfrm>
        </p:spPr>
        <p:txBody>
          <a:bodyPr>
            <a:normAutofit fontScale="77500" lnSpcReduction="20000"/>
          </a:bodyPr>
          <a:lstStyle/>
          <a:p>
            <a:pPr>
              <a:lnSpc>
                <a:spcPct val="150000"/>
              </a:lnSpc>
            </a:pPr>
            <a:r>
              <a:rPr lang="en-US" sz="4200" b="1" i="1" dirty="0"/>
              <a:t>Moment Tensor </a:t>
            </a:r>
          </a:p>
          <a:p>
            <a:pPr marL="0" indent="0">
              <a:lnSpc>
                <a:spcPct val="150000"/>
              </a:lnSpc>
              <a:buNone/>
            </a:pPr>
            <a:r>
              <a:rPr lang="en-US" dirty="0"/>
              <a:t>Contains equivalent body force radiated from a point source that gives The same radiation pattern compared to the one coming from dislocation source</a:t>
            </a:r>
            <a:r>
              <a:rPr lang="en-US" b="1" dirty="0"/>
              <a:t>.</a:t>
            </a:r>
          </a:p>
        </p:txBody>
      </p:sp>
      <p:pic>
        <p:nvPicPr>
          <p:cNvPr id="6" name="Picture 5" descr="Diagram, shape&#10;&#10;Description automatically generated">
            <a:extLst>
              <a:ext uri="{FF2B5EF4-FFF2-40B4-BE49-F238E27FC236}">
                <a16:creationId xmlns:a16="http://schemas.microsoft.com/office/drawing/2014/main" id="{A5B2EC44-DDC2-4A41-B5F4-18D4A1D973B1}"/>
              </a:ext>
            </a:extLst>
          </p:cNvPr>
          <p:cNvPicPr>
            <a:picLocks noChangeAspect="1"/>
          </p:cNvPicPr>
          <p:nvPr/>
        </p:nvPicPr>
        <p:blipFill>
          <a:blip r:embed="rId3"/>
          <a:stretch>
            <a:fillRect/>
          </a:stretch>
        </p:blipFill>
        <p:spPr>
          <a:xfrm>
            <a:off x="2335597" y="2171700"/>
            <a:ext cx="5723901" cy="5339316"/>
          </a:xfrm>
          <a:prstGeom prst="rect">
            <a:avLst/>
          </a:prstGeom>
        </p:spPr>
      </p:pic>
      <p:sp>
        <p:nvSpPr>
          <p:cNvPr id="7" name="TextBox 6">
            <a:extLst>
              <a:ext uri="{FF2B5EF4-FFF2-40B4-BE49-F238E27FC236}">
                <a16:creationId xmlns:a16="http://schemas.microsoft.com/office/drawing/2014/main" id="{0BFC103B-642A-47BD-9B4B-96A6F1520A22}"/>
              </a:ext>
            </a:extLst>
          </p:cNvPr>
          <p:cNvSpPr txBox="1"/>
          <p:nvPr/>
        </p:nvSpPr>
        <p:spPr>
          <a:xfrm>
            <a:off x="5410200" y="7503657"/>
            <a:ext cx="2819400" cy="369332"/>
          </a:xfrm>
          <a:prstGeom prst="rect">
            <a:avLst/>
          </a:prstGeom>
          <a:noFill/>
        </p:spPr>
        <p:txBody>
          <a:bodyPr wrap="square" rtlCol="0">
            <a:spAutoFit/>
          </a:bodyPr>
          <a:lstStyle/>
          <a:p>
            <a:r>
              <a:rPr lang="en-US" i="1" dirty="0">
                <a:latin typeface="Arial" panose="020B0604020202020204" pitchFamily="34" charset="0"/>
                <a:cs typeface="Arial" panose="020B0604020202020204" pitchFamily="34" charset="0"/>
              </a:rPr>
              <a:t>Stein &amp; </a:t>
            </a:r>
            <a:r>
              <a:rPr lang="en-US" i="1" dirty="0" err="1">
                <a:latin typeface="Arial" panose="020B0604020202020204" pitchFamily="34" charset="0"/>
                <a:cs typeface="Arial" panose="020B0604020202020204" pitchFamily="34" charset="0"/>
              </a:rPr>
              <a:t>Wysession</a:t>
            </a:r>
            <a:r>
              <a:rPr lang="en-US" i="1" dirty="0">
                <a:latin typeface="Arial" panose="020B0604020202020204" pitchFamily="34" charset="0"/>
                <a:cs typeface="Arial" panose="020B0604020202020204" pitchFamily="34" charset="0"/>
              </a:rPr>
              <a:t> (2003)</a:t>
            </a:r>
            <a:endParaRPr lang="en-ID"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389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F10455-A889-41E2-89FA-B49CF721729A}"/>
              </a:ext>
            </a:extLst>
          </p:cNvPr>
          <p:cNvSpPr>
            <a:spLocks noGrp="1"/>
          </p:cNvSpPr>
          <p:nvPr>
            <p:ph type="title"/>
          </p:nvPr>
        </p:nvSpPr>
        <p:spPr/>
        <p:txBody>
          <a:bodyPr/>
          <a:lstStyle/>
          <a:p>
            <a:r>
              <a:rPr lang="en-US" dirty="0"/>
              <a:t>Adjoint CMT Inversion</a:t>
            </a:r>
            <a:endParaRPr lang="en-ID" dirty="0"/>
          </a:p>
        </p:txBody>
      </p:sp>
      <p:sp>
        <p:nvSpPr>
          <p:cNvPr id="5" name="Slide Number Placeholder 4">
            <a:extLst>
              <a:ext uri="{FF2B5EF4-FFF2-40B4-BE49-F238E27FC236}">
                <a16:creationId xmlns:a16="http://schemas.microsoft.com/office/drawing/2014/main" id="{6E9CEAB9-34AD-42FD-9E41-CDEA130034D6}"/>
              </a:ext>
            </a:extLst>
          </p:cNvPr>
          <p:cNvSpPr>
            <a:spLocks noGrp="1"/>
          </p:cNvSpPr>
          <p:nvPr>
            <p:ph type="sldNum" sz="quarter" idx="4"/>
          </p:nvPr>
        </p:nvSpPr>
        <p:spPr/>
        <p:txBody>
          <a:bodyPr/>
          <a:lstStyle/>
          <a:p>
            <a:fld id="{9D2B931B-9A15-40DA-A066-61C67E85B59C}" type="slidenum">
              <a:rPr lang="en-ID" smtClean="0"/>
              <a:pPr/>
              <a:t>12</a:t>
            </a:fld>
            <a:endParaRPr lang="en-ID" dirty="0"/>
          </a:p>
        </p:txBody>
      </p:sp>
      <p:sp>
        <p:nvSpPr>
          <p:cNvPr id="30" name="TextBox 29">
            <a:extLst>
              <a:ext uri="{FF2B5EF4-FFF2-40B4-BE49-F238E27FC236}">
                <a16:creationId xmlns:a16="http://schemas.microsoft.com/office/drawing/2014/main" id="{ADF83A45-000F-4846-9EE8-84C7202E7646}"/>
              </a:ext>
            </a:extLst>
          </p:cNvPr>
          <p:cNvSpPr txBox="1"/>
          <p:nvPr/>
        </p:nvSpPr>
        <p:spPr>
          <a:xfrm>
            <a:off x="11658600" y="7033984"/>
            <a:ext cx="4141403" cy="1938992"/>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Underground mining </a:t>
            </a:r>
            <a:r>
              <a:rPr lang="en-ID" sz="2400" dirty="0">
                <a:latin typeface="Arial" panose="020B0604020202020204" pitchFamily="34" charset="0"/>
                <a:cs typeface="Arial" panose="020B0604020202020204" pitchFamily="34" charset="0"/>
              </a:rPr>
              <a:t>activity</a:t>
            </a:r>
          </a:p>
          <a:p>
            <a:endParaRPr lang="en-ID" sz="2400" dirty="0">
              <a:latin typeface="Arial" panose="020B0604020202020204" pitchFamily="34" charset="0"/>
              <a:cs typeface="Arial" panose="020B0604020202020204" pitchFamily="34" charset="0"/>
            </a:endParaRPr>
          </a:p>
          <a:p>
            <a:pPr marL="342900" indent="-342900">
              <a:buFontTx/>
              <a:buChar char="-"/>
            </a:pPr>
            <a:r>
              <a:rPr lang="en-ID" sz="2400" dirty="0">
                <a:latin typeface="Arial" panose="020B0604020202020204" pitchFamily="34" charset="0"/>
                <a:cs typeface="Arial" panose="020B0604020202020204" pitchFamily="34" charset="0"/>
              </a:rPr>
              <a:t>Heterogeneous earth model</a:t>
            </a:r>
          </a:p>
          <a:p>
            <a:pPr marL="342900" indent="-342900">
              <a:buFontTx/>
              <a:buChar char="-"/>
            </a:pPr>
            <a:r>
              <a:rPr lang="en-ID" sz="2400" dirty="0">
                <a:latin typeface="Arial" panose="020B0604020202020204" pitchFamily="34" charset="0"/>
                <a:cs typeface="Arial" panose="020B0604020202020204" pitchFamily="34" charset="0"/>
              </a:rPr>
              <a:t>Anthropogenic earthquake</a:t>
            </a:r>
            <a:endParaRPr lang="en-US" sz="2400" dirty="0">
              <a:latin typeface="Arial" panose="020B0604020202020204" pitchFamily="34" charset="0"/>
              <a:cs typeface="Arial" panose="020B0604020202020204" pitchFamily="34" charset="0"/>
            </a:endParaRPr>
          </a:p>
        </p:txBody>
      </p:sp>
      <p:pic>
        <p:nvPicPr>
          <p:cNvPr id="8" name="Picture 7" descr="Map&#10;&#10;Description automatically generated">
            <a:extLst>
              <a:ext uri="{FF2B5EF4-FFF2-40B4-BE49-F238E27FC236}">
                <a16:creationId xmlns:a16="http://schemas.microsoft.com/office/drawing/2014/main" id="{6F1BBAC7-6DEE-45D4-9A5B-13DFA0AA4987}"/>
              </a:ext>
            </a:extLst>
          </p:cNvPr>
          <p:cNvPicPr>
            <a:picLocks noChangeAspect="1"/>
          </p:cNvPicPr>
          <p:nvPr/>
        </p:nvPicPr>
        <p:blipFill>
          <a:blip r:embed="rId2"/>
          <a:stretch>
            <a:fillRect/>
          </a:stretch>
        </p:blipFill>
        <p:spPr>
          <a:xfrm>
            <a:off x="704864" y="3025959"/>
            <a:ext cx="3694741" cy="3200400"/>
          </a:xfrm>
          <a:prstGeom prst="rect">
            <a:avLst/>
          </a:prstGeom>
        </p:spPr>
      </p:pic>
      <p:pic>
        <p:nvPicPr>
          <p:cNvPr id="11" name="Picture 10">
            <a:extLst>
              <a:ext uri="{FF2B5EF4-FFF2-40B4-BE49-F238E27FC236}">
                <a16:creationId xmlns:a16="http://schemas.microsoft.com/office/drawing/2014/main" id="{83A4890E-5CF4-48A5-AA50-5119AAC6549E}"/>
              </a:ext>
            </a:extLst>
          </p:cNvPr>
          <p:cNvPicPr>
            <a:picLocks noChangeAspect="1"/>
          </p:cNvPicPr>
          <p:nvPr/>
        </p:nvPicPr>
        <p:blipFill>
          <a:blip r:embed="rId3"/>
          <a:stretch>
            <a:fillRect/>
          </a:stretch>
        </p:blipFill>
        <p:spPr>
          <a:xfrm>
            <a:off x="11377044" y="3028175"/>
            <a:ext cx="4271280" cy="3840606"/>
          </a:xfrm>
          <a:prstGeom prst="rect">
            <a:avLst/>
          </a:prstGeom>
        </p:spPr>
      </p:pic>
      <p:pic>
        <p:nvPicPr>
          <p:cNvPr id="10" name="Picture 9" descr="Chart&#10;&#10;Description automatically generated">
            <a:extLst>
              <a:ext uri="{FF2B5EF4-FFF2-40B4-BE49-F238E27FC236}">
                <a16:creationId xmlns:a16="http://schemas.microsoft.com/office/drawing/2014/main" id="{88AE5045-D336-473F-BC96-1971E806668A}"/>
              </a:ext>
            </a:extLst>
          </p:cNvPr>
          <p:cNvPicPr>
            <a:picLocks noChangeAspect="1"/>
          </p:cNvPicPr>
          <p:nvPr/>
        </p:nvPicPr>
        <p:blipFill>
          <a:blip r:embed="rId4"/>
          <a:stretch>
            <a:fillRect/>
          </a:stretch>
        </p:blipFill>
        <p:spPr>
          <a:xfrm>
            <a:off x="5155131" y="2872480"/>
            <a:ext cx="3232778" cy="3292474"/>
          </a:xfrm>
          <a:prstGeom prst="rect">
            <a:avLst/>
          </a:prstGeom>
        </p:spPr>
      </p:pic>
      <p:cxnSp>
        <p:nvCxnSpPr>
          <p:cNvPr id="13" name="Straight Connector 12">
            <a:extLst>
              <a:ext uri="{FF2B5EF4-FFF2-40B4-BE49-F238E27FC236}">
                <a16:creationId xmlns:a16="http://schemas.microsoft.com/office/drawing/2014/main" id="{0CFDEB4D-AEE9-4F3B-A983-52DF8160D032}"/>
              </a:ext>
            </a:extLst>
          </p:cNvPr>
          <p:cNvCxnSpPr/>
          <p:nvPr/>
        </p:nvCxnSpPr>
        <p:spPr>
          <a:xfrm>
            <a:off x="9220200" y="2552700"/>
            <a:ext cx="0" cy="6620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descr="Chart&#10;&#10;Description automatically generated with medium confidence">
            <a:extLst>
              <a:ext uri="{FF2B5EF4-FFF2-40B4-BE49-F238E27FC236}">
                <a16:creationId xmlns:a16="http://schemas.microsoft.com/office/drawing/2014/main" id="{D547F036-DDF4-462B-A1BD-63A570DAEAE4}"/>
              </a:ext>
            </a:extLst>
          </p:cNvPr>
          <p:cNvPicPr>
            <a:picLocks noChangeAspect="1"/>
          </p:cNvPicPr>
          <p:nvPr/>
        </p:nvPicPr>
        <p:blipFill>
          <a:blip r:embed="rId5"/>
          <a:stretch>
            <a:fillRect/>
          </a:stretch>
        </p:blipFill>
        <p:spPr>
          <a:xfrm>
            <a:off x="5178971" y="6419196"/>
            <a:ext cx="3285703" cy="2079385"/>
          </a:xfrm>
          <a:prstGeom prst="rect">
            <a:avLst/>
          </a:prstGeom>
        </p:spPr>
      </p:pic>
      <p:sp>
        <p:nvSpPr>
          <p:cNvPr id="18" name="TextBox 17">
            <a:extLst>
              <a:ext uri="{FF2B5EF4-FFF2-40B4-BE49-F238E27FC236}">
                <a16:creationId xmlns:a16="http://schemas.microsoft.com/office/drawing/2014/main" id="{EFCF2C4A-D0CD-475C-93BC-BE8B05682D07}"/>
              </a:ext>
            </a:extLst>
          </p:cNvPr>
          <p:cNvSpPr txBox="1"/>
          <p:nvPr/>
        </p:nvSpPr>
        <p:spPr>
          <a:xfrm>
            <a:off x="5026571" y="8431871"/>
            <a:ext cx="3981009" cy="923330"/>
          </a:xfrm>
          <a:prstGeom prst="rect">
            <a:avLst/>
          </a:prstGeom>
          <a:noFill/>
        </p:spPr>
        <p:txBody>
          <a:bodyPr wrap="square" rtlCol="0">
            <a:spAutoFit/>
          </a:bodyPr>
          <a:lstStyle/>
          <a:p>
            <a:r>
              <a:rPr lang="af-ZA" b="1" i="1" dirty="0">
                <a:latin typeface="Arial" panose="020B0604020202020204" pitchFamily="34" charset="0"/>
                <a:ea typeface="Calibri" panose="020F0502020204030204" pitchFamily="34" charset="0"/>
                <a:cs typeface="Arial" panose="020B0604020202020204" pitchFamily="34" charset="0"/>
              </a:rPr>
              <a:t>Geyser geothermal field, </a:t>
            </a:r>
          </a:p>
          <a:p>
            <a:r>
              <a:rPr lang="af-ZA" b="1" i="1" dirty="0">
                <a:latin typeface="Arial" panose="020B0604020202020204" pitchFamily="34" charset="0"/>
                <a:ea typeface="Calibri" panose="020F0502020204030204" pitchFamily="34" charset="0"/>
                <a:cs typeface="Arial" panose="020B0604020202020204" pitchFamily="34" charset="0"/>
              </a:rPr>
              <a:t>Northern California</a:t>
            </a:r>
          </a:p>
          <a:p>
            <a:r>
              <a:rPr lang="af-ZA" i="1" dirty="0">
                <a:latin typeface="Arial" panose="020B0604020202020204" pitchFamily="34" charset="0"/>
                <a:ea typeface="Calibri" panose="020F0502020204030204" pitchFamily="34" charset="0"/>
                <a:cs typeface="Arial" panose="020B0604020202020204" pitchFamily="34" charset="0"/>
              </a:rPr>
              <a:t>Morency, C., &amp; Mellors, R. (2012)</a:t>
            </a:r>
            <a:endParaRPr lang="en-ID" i="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8804A6F-0396-49B8-938F-3B6DE7DFD37F}"/>
              </a:ext>
            </a:extLst>
          </p:cNvPr>
          <p:cNvSpPr txBox="1"/>
          <p:nvPr/>
        </p:nvSpPr>
        <p:spPr>
          <a:xfrm>
            <a:off x="946708" y="6233545"/>
            <a:ext cx="3981009" cy="923330"/>
          </a:xfrm>
          <a:prstGeom prst="rect">
            <a:avLst/>
          </a:prstGeom>
          <a:noFill/>
        </p:spPr>
        <p:txBody>
          <a:bodyPr wrap="square" rtlCol="0">
            <a:spAutoFit/>
          </a:bodyPr>
          <a:lstStyle/>
          <a:p>
            <a:r>
              <a:rPr lang="af-ZA" b="1" i="1" dirty="0">
                <a:latin typeface="Arial" panose="020B0604020202020204" pitchFamily="34" charset="0"/>
                <a:ea typeface="Calibri" panose="020F0502020204030204" pitchFamily="34" charset="0"/>
                <a:cs typeface="Arial" panose="020B0604020202020204" pitchFamily="34" charset="0"/>
              </a:rPr>
              <a:t>Southern California Earthquakes</a:t>
            </a:r>
          </a:p>
          <a:p>
            <a:r>
              <a:rPr lang="af-ZA" i="1" dirty="0">
                <a:latin typeface="Arial" panose="020B0604020202020204" pitchFamily="34" charset="0"/>
                <a:ea typeface="Calibri" panose="020F0502020204030204" pitchFamily="34" charset="0"/>
                <a:cs typeface="Arial" panose="020B0604020202020204" pitchFamily="34" charset="0"/>
              </a:rPr>
              <a:t>Kim et al., (2011)</a:t>
            </a:r>
          </a:p>
          <a:p>
            <a:endParaRPr lang="en-ID" i="1"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BC6E9112-BD62-42C2-A8F9-D24315ACF291}"/>
              </a:ext>
            </a:extLst>
          </p:cNvPr>
          <p:cNvSpPr txBox="1"/>
          <p:nvPr/>
        </p:nvSpPr>
        <p:spPr>
          <a:xfrm>
            <a:off x="3071395" y="2103806"/>
            <a:ext cx="4324403" cy="461665"/>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Previous publications</a:t>
            </a:r>
            <a:endParaRPr lang="en-ID" sz="2400" dirty="0">
              <a:solidFill>
                <a:srgbClr val="FF00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53D233D-76B5-4ED8-BCDC-3C698DE306C4}"/>
              </a:ext>
            </a:extLst>
          </p:cNvPr>
          <p:cNvSpPr txBox="1"/>
          <p:nvPr/>
        </p:nvSpPr>
        <p:spPr>
          <a:xfrm>
            <a:off x="12267077" y="2239769"/>
            <a:ext cx="2162202" cy="461665"/>
          </a:xfrm>
          <a:prstGeom prst="rect">
            <a:avLst/>
          </a:prstGeom>
          <a:noFill/>
        </p:spPr>
        <p:txBody>
          <a:bodyPr wrap="square" rtlCol="0">
            <a:spAutoFit/>
          </a:bodyPr>
          <a:lstStyle/>
          <a:p>
            <a:r>
              <a:rPr lang="en-US" sz="2400" dirty="0">
                <a:solidFill>
                  <a:srgbClr val="FF0000"/>
                </a:solidFill>
                <a:latin typeface="Arial" panose="020B0604020202020204" pitchFamily="34" charset="0"/>
                <a:cs typeface="Arial" panose="020B0604020202020204" pitchFamily="34" charset="0"/>
              </a:rPr>
              <a:t>Our case</a:t>
            </a:r>
            <a:endParaRPr lang="en-ID" sz="2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76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DE701C-4792-4890-8BBE-86F6B719EEC0}"/>
              </a:ext>
            </a:extLst>
          </p:cNvPr>
          <p:cNvSpPr>
            <a:spLocks noGrp="1"/>
          </p:cNvSpPr>
          <p:nvPr>
            <p:ph type="title"/>
          </p:nvPr>
        </p:nvSpPr>
        <p:spPr>
          <a:xfrm>
            <a:off x="2020869" y="1015659"/>
            <a:ext cx="13201650" cy="1146176"/>
          </a:xfrm>
        </p:spPr>
        <p:txBody>
          <a:bodyPr/>
          <a:lstStyle/>
          <a:p>
            <a:r>
              <a:rPr lang="en-US" sz="5400" dirty="0"/>
              <a:t>Green’s function calculation in 3D</a:t>
            </a:r>
            <a:endParaRPr lang="en-ID" sz="5400" dirty="0"/>
          </a:p>
        </p:txBody>
      </p:sp>
      <p:sp>
        <p:nvSpPr>
          <p:cNvPr id="5" name="Slide Number Placeholder 4">
            <a:extLst>
              <a:ext uri="{FF2B5EF4-FFF2-40B4-BE49-F238E27FC236}">
                <a16:creationId xmlns:a16="http://schemas.microsoft.com/office/drawing/2014/main" id="{8FFD2781-97C0-4AB6-8550-177EF200BBDF}"/>
              </a:ext>
            </a:extLst>
          </p:cNvPr>
          <p:cNvSpPr>
            <a:spLocks noGrp="1"/>
          </p:cNvSpPr>
          <p:nvPr>
            <p:ph type="sldNum" sz="quarter" idx="4"/>
          </p:nvPr>
        </p:nvSpPr>
        <p:spPr/>
        <p:txBody>
          <a:bodyPr/>
          <a:lstStyle/>
          <a:p>
            <a:fld id="{9D2B931B-9A15-40DA-A066-61C67E85B59C}" type="slidenum">
              <a:rPr lang="en-ID" smtClean="0"/>
              <a:pPr/>
              <a:t>13</a:t>
            </a:fld>
            <a:endParaRPr lang="en-ID" dirty="0"/>
          </a:p>
        </p:txBody>
      </p:sp>
      <p:pic>
        <p:nvPicPr>
          <p:cNvPr id="10" name="Picture 9">
            <a:extLst>
              <a:ext uri="{FF2B5EF4-FFF2-40B4-BE49-F238E27FC236}">
                <a16:creationId xmlns:a16="http://schemas.microsoft.com/office/drawing/2014/main" id="{34567EC1-1F91-4A7F-BDE3-6E0E650269DE}"/>
              </a:ext>
            </a:extLst>
          </p:cNvPr>
          <p:cNvPicPr>
            <a:picLocks noChangeAspect="1"/>
          </p:cNvPicPr>
          <p:nvPr/>
        </p:nvPicPr>
        <p:blipFill>
          <a:blip r:embed="rId2"/>
          <a:stretch>
            <a:fillRect/>
          </a:stretch>
        </p:blipFill>
        <p:spPr>
          <a:xfrm>
            <a:off x="6772365" y="7564382"/>
            <a:ext cx="4007852" cy="493524"/>
          </a:xfrm>
          <a:prstGeom prst="rect">
            <a:avLst/>
          </a:prstGeom>
        </p:spPr>
      </p:pic>
      <p:pic>
        <p:nvPicPr>
          <p:cNvPr id="12" name="Picture 11" descr="Map&#10;&#10;Description automatically generated with medium confidence">
            <a:extLst>
              <a:ext uri="{FF2B5EF4-FFF2-40B4-BE49-F238E27FC236}">
                <a16:creationId xmlns:a16="http://schemas.microsoft.com/office/drawing/2014/main" id="{C41155DA-FCEA-41C8-B6E4-7C0F31E39B78}"/>
              </a:ext>
            </a:extLst>
          </p:cNvPr>
          <p:cNvPicPr>
            <a:picLocks noChangeAspect="1"/>
          </p:cNvPicPr>
          <p:nvPr/>
        </p:nvPicPr>
        <p:blipFill>
          <a:blip r:embed="rId3"/>
          <a:stretch>
            <a:fillRect/>
          </a:stretch>
        </p:blipFill>
        <p:spPr>
          <a:xfrm>
            <a:off x="7315201" y="4183078"/>
            <a:ext cx="3039083" cy="2701016"/>
          </a:xfrm>
          <a:prstGeom prst="rect">
            <a:avLst/>
          </a:prstGeom>
        </p:spPr>
      </p:pic>
      <p:sp>
        <p:nvSpPr>
          <p:cNvPr id="13" name="TextBox 12">
            <a:extLst>
              <a:ext uri="{FF2B5EF4-FFF2-40B4-BE49-F238E27FC236}">
                <a16:creationId xmlns:a16="http://schemas.microsoft.com/office/drawing/2014/main" id="{134C3F55-2791-4652-B7B6-ECEDA7BB2A42}"/>
              </a:ext>
            </a:extLst>
          </p:cNvPr>
          <p:cNvSpPr txBox="1"/>
          <p:nvPr/>
        </p:nvSpPr>
        <p:spPr>
          <a:xfrm>
            <a:off x="7391400" y="3583230"/>
            <a:ext cx="3086100" cy="1015663"/>
          </a:xfrm>
          <a:prstGeom prst="rect">
            <a:avLst/>
          </a:prstGeom>
          <a:noFill/>
          <a:ln w="38100">
            <a:noFill/>
          </a:ln>
        </p:spPr>
        <p:txBody>
          <a:bodyPr wrap="square" rtlCol="0">
            <a:spAutoFit/>
          </a:bodyPr>
          <a:lstStyle/>
          <a:p>
            <a:pPr algn="ctr"/>
            <a:r>
              <a:rPr lang="en-US" sz="1400" dirty="0">
                <a:latin typeface="Arial" panose="020B0604020202020204" pitchFamily="34" charset="0"/>
                <a:cs typeface="Arial" panose="020B0604020202020204" pitchFamily="34" charset="0"/>
              </a:rPr>
              <a:t>Numerical solver </a:t>
            </a:r>
          </a:p>
          <a:p>
            <a:pPr algn="ctr"/>
            <a:r>
              <a:rPr lang="en-US" sz="1400" dirty="0">
                <a:latin typeface="Arial" panose="020B0604020202020204" pitchFamily="34" charset="0"/>
                <a:cs typeface="Arial" panose="020B0604020202020204" pitchFamily="34" charset="0"/>
              </a:rPr>
              <a:t>(Spectral-element method)</a:t>
            </a:r>
          </a:p>
          <a:p>
            <a:pPr algn="ctr"/>
            <a:endParaRPr lang="en-ID" sz="32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054B3DAA-4D51-481B-AB27-EF018FBE3EC4}"/>
              </a:ext>
            </a:extLst>
          </p:cNvPr>
          <p:cNvSpPr/>
          <p:nvPr/>
        </p:nvSpPr>
        <p:spPr>
          <a:xfrm>
            <a:off x="1355042" y="4598893"/>
            <a:ext cx="3350253" cy="1585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Models :</a:t>
            </a:r>
          </a:p>
          <a:p>
            <a:pPr marL="342900" indent="-342900" algn="ctr">
              <a:buAutoNum type="arabicPeriod"/>
            </a:pPr>
            <a:r>
              <a:rPr lang="en-US" dirty="0">
                <a:latin typeface="Arial" panose="020B0604020202020204" pitchFamily="34" charset="0"/>
                <a:cs typeface="Arial" panose="020B0604020202020204" pitchFamily="34" charset="0"/>
              </a:rPr>
              <a:t>Source parameters</a:t>
            </a:r>
          </a:p>
          <a:p>
            <a:pPr marL="342900" indent="-342900" algn="ctr">
              <a:buAutoNum type="arabicPeriod"/>
            </a:pPr>
            <a:r>
              <a:rPr lang="en-US" dirty="0">
                <a:latin typeface="Arial" panose="020B0604020202020204" pitchFamily="34" charset="0"/>
                <a:cs typeface="Arial" panose="020B0604020202020204" pitchFamily="34" charset="0"/>
              </a:rPr>
              <a:t>Earth model</a:t>
            </a:r>
          </a:p>
          <a:p>
            <a:pPr marL="342900" indent="-342900" algn="ctr">
              <a:buAutoNum type="arabicPeriod"/>
            </a:pPr>
            <a:endParaRPr lang="en-ID" dirty="0">
              <a:latin typeface="Arial" panose="020B0604020202020204" pitchFamily="34" charset="0"/>
              <a:cs typeface="Arial" panose="020B0604020202020204" pitchFamily="34" charset="0"/>
            </a:endParaRPr>
          </a:p>
        </p:txBody>
      </p:sp>
      <p:pic>
        <p:nvPicPr>
          <p:cNvPr id="16" name="Picture 15" descr="Graphical user interface&#10;&#10;Description automatically generated with medium confidence">
            <a:extLst>
              <a:ext uri="{FF2B5EF4-FFF2-40B4-BE49-F238E27FC236}">
                <a16:creationId xmlns:a16="http://schemas.microsoft.com/office/drawing/2014/main" id="{3DCEDBC6-A5F0-44DF-A922-48FEA60F767F}"/>
              </a:ext>
            </a:extLst>
          </p:cNvPr>
          <p:cNvPicPr>
            <a:picLocks noChangeAspect="1"/>
          </p:cNvPicPr>
          <p:nvPr/>
        </p:nvPicPr>
        <p:blipFill>
          <a:blip r:embed="rId4"/>
          <a:stretch>
            <a:fillRect/>
          </a:stretch>
        </p:blipFill>
        <p:spPr>
          <a:xfrm>
            <a:off x="12496800" y="3927558"/>
            <a:ext cx="4114800" cy="3109613"/>
          </a:xfrm>
          <a:prstGeom prst="rect">
            <a:avLst/>
          </a:prstGeom>
        </p:spPr>
      </p:pic>
      <p:cxnSp>
        <p:nvCxnSpPr>
          <p:cNvPr id="17" name="Straight Arrow Connector 16">
            <a:extLst>
              <a:ext uri="{FF2B5EF4-FFF2-40B4-BE49-F238E27FC236}">
                <a16:creationId xmlns:a16="http://schemas.microsoft.com/office/drawing/2014/main" id="{8EEA3C2F-4CD1-468E-A4B6-83E5D24A7F37}"/>
              </a:ext>
            </a:extLst>
          </p:cNvPr>
          <p:cNvCxnSpPr>
            <a:cxnSpLocks/>
          </p:cNvCxnSpPr>
          <p:nvPr/>
        </p:nvCxnSpPr>
        <p:spPr>
          <a:xfrm>
            <a:off x="5172685" y="5482365"/>
            <a:ext cx="16916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8864-956E-4FF2-96EA-6652FFA4E08D}"/>
              </a:ext>
            </a:extLst>
          </p:cNvPr>
          <p:cNvCxnSpPr>
            <a:cxnSpLocks/>
          </p:cNvCxnSpPr>
          <p:nvPr/>
        </p:nvCxnSpPr>
        <p:spPr>
          <a:xfrm>
            <a:off x="11125200" y="5384673"/>
            <a:ext cx="10745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94415EF-8C7B-4ED4-9AD3-9ABF6CEBB955}"/>
              </a:ext>
            </a:extLst>
          </p:cNvPr>
          <p:cNvPicPr>
            <a:picLocks noChangeAspect="1"/>
          </p:cNvPicPr>
          <p:nvPr/>
        </p:nvPicPr>
        <p:blipFill rotWithShape="1">
          <a:blip r:embed="rId5"/>
          <a:srcRect r="50952"/>
          <a:stretch/>
        </p:blipFill>
        <p:spPr>
          <a:xfrm>
            <a:off x="2525252" y="6338549"/>
            <a:ext cx="1009831" cy="1091089"/>
          </a:xfrm>
          <a:prstGeom prst="rect">
            <a:avLst/>
          </a:prstGeom>
        </p:spPr>
      </p:pic>
      <p:sp>
        <p:nvSpPr>
          <p:cNvPr id="18" name="TextBox 17">
            <a:extLst>
              <a:ext uri="{FF2B5EF4-FFF2-40B4-BE49-F238E27FC236}">
                <a16:creationId xmlns:a16="http://schemas.microsoft.com/office/drawing/2014/main" id="{9927ABE9-CD55-4362-B8A8-F5460B5AC2CD}"/>
              </a:ext>
            </a:extLst>
          </p:cNvPr>
          <p:cNvSpPr txBox="1"/>
          <p:nvPr/>
        </p:nvSpPr>
        <p:spPr>
          <a:xfrm>
            <a:off x="7767637" y="8083790"/>
            <a:ext cx="2333625" cy="40011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Forward problem</a:t>
            </a:r>
            <a:endParaRPr lang="en-ID" sz="2000" i="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45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DE701C-4792-4890-8BBE-86F6B719EEC0}"/>
              </a:ext>
            </a:extLst>
          </p:cNvPr>
          <p:cNvSpPr>
            <a:spLocks noGrp="1"/>
          </p:cNvSpPr>
          <p:nvPr>
            <p:ph type="title"/>
          </p:nvPr>
        </p:nvSpPr>
        <p:spPr>
          <a:xfrm>
            <a:off x="2133600" y="648172"/>
            <a:ext cx="12496800" cy="1146176"/>
          </a:xfrm>
        </p:spPr>
        <p:txBody>
          <a:bodyPr/>
          <a:lstStyle/>
          <a:p>
            <a:r>
              <a:rPr lang="en-US" dirty="0"/>
              <a:t>Simulation parameters</a:t>
            </a:r>
            <a:endParaRPr lang="en-ID" dirty="0"/>
          </a:p>
        </p:txBody>
      </p:sp>
      <p:sp>
        <p:nvSpPr>
          <p:cNvPr id="5" name="Slide Number Placeholder 4">
            <a:extLst>
              <a:ext uri="{FF2B5EF4-FFF2-40B4-BE49-F238E27FC236}">
                <a16:creationId xmlns:a16="http://schemas.microsoft.com/office/drawing/2014/main" id="{8FFD2781-97C0-4AB6-8550-177EF200BBDF}"/>
              </a:ext>
            </a:extLst>
          </p:cNvPr>
          <p:cNvSpPr>
            <a:spLocks noGrp="1"/>
          </p:cNvSpPr>
          <p:nvPr>
            <p:ph type="sldNum" sz="quarter" idx="4"/>
          </p:nvPr>
        </p:nvSpPr>
        <p:spPr/>
        <p:txBody>
          <a:bodyPr/>
          <a:lstStyle/>
          <a:p>
            <a:fld id="{9D2B931B-9A15-40DA-A066-61C67E85B59C}" type="slidenum">
              <a:rPr lang="en-ID" smtClean="0"/>
              <a:pPr/>
              <a:t>14</a:t>
            </a:fld>
            <a:endParaRPr lang="en-ID" dirty="0"/>
          </a:p>
        </p:txBody>
      </p:sp>
      <p:pic>
        <p:nvPicPr>
          <p:cNvPr id="6" name="Picture 5" descr="Graphical user interface, application&#10;&#10;Description automatically generated">
            <a:extLst>
              <a:ext uri="{FF2B5EF4-FFF2-40B4-BE49-F238E27FC236}">
                <a16:creationId xmlns:a16="http://schemas.microsoft.com/office/drawing/2014/main" id="{4AA6F917-8440-46F2-BA88-164AA3434474}"/>
              </a:ext>
            </a:extLst>
          </p:cNvPr>
          <p:cNvPicPr>
            <a:picLocks noChangeAspect="1"/>
          </p:cNvPicPr>
          <p:nvPr/>
        </p:nvPicPr>
        <p:blipFill>
          <a:blip r:embed="rId2"/>
          <a:stretch>
            <a:fillRect/>
          </a:stretch>
        </p:blipFill>
        <p:spPr>
          <a:xfrm>
            <a:off x="1156442" y="3009954"/>
            <a:ext cx="9797087" cy="3726763"/>
          </a:xfrm>
          <a:prstGeom prst="rect">
            <a:avLst/>
          </a:prstGeom>
        </p:spPr>
      </p:pic>
      <p:pic>
        <p:nvPicPr>
          <p:cNvPr id="7" name="Picture 6" descr="Table&#10;&#10;Description automatically generated">
            <a:extLst>
              <a:ext uri="{FF2B5EF4-FFF2-40B4-BE49-F238E27FC236}">
                <a16:creationId xmlns:a16="http://schemas.microsoft.com/office/drawing/2014/main" id="{2F22471A-C895-4385-8153-D437B9DA29C4}"/>
              </a:ext>
            </a:extLst>
          </p:cNvPr>
          <p:cNvPicPr>
            <a:picLocks noChangeAspect="1"/>
          </p:cNvPicPr>
          <p:nvPr/>
        </p:nvPicPr>
        <p:blipFill>
          <a:blip r:embed="rId3"/>
          <a:stretch>
            <a:fillRect/>
          </a:stretch>
        </p:blipFill>
        <p:spPr>
          <a:xfrm>
            <a:off x="11734800" y="3009954"/>
            <a:ext cx="5396758" cy="3949844"/>
          </a:xfrm>
          <a:prstGeom prst="rect">
            <a:avLst/>
          </a:prstGeom>
        </p:spPr>
      </p:pic>
      <p:sp>
        <p:nvSpPr>
          <p:cNvPr id="10" name="TextBox 9">
            <a:extLst>
              <a:ext uri="{FF2B5EF4-FFF2-40B4-BE49-F238E27FC236}">
                <a16:creationId xmlns:a16="http://schemas.microsoft.com/office/drawing/2014/main" id="{003547D6-F329-44CE-AABB-04F7E49A9399}"/>
              </a:ext>
            </a:extLst>
          </p:cNvPr>
          <p:cNvSpPr txBox="1"/>
          <p:nvPr/>
        </p:nvSpPr>
        <p:spPr>
          <a:xfrm>
            <a:off x="7696200" y="2609844"/>
            <a:ext cx="3486149" cy="40011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3D mesh</a:t>
            </a:r>
            <a:endParaRPr lang="en-ID" sz="2000" i="1" dirty="0">
              <a:solidFill>
                <a:srgbClr val="FF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6C49601-F4B7-4D07-967F-E071386DF127}"/>
              </a:ext>
            </a:extLst>
          </p:cNvPr>
          <p:cNvSpPr txBox="1"/>
          <p:nvPr/>
        </p:nvSpPr>
        <p:spPr>
          <a:xfrm>
            <a:off x="1600200" y="2609844"/>
            <a:ext cx="3486149" cy="400110"/>
          </a:xfrm>
          <a:prstGeom prst="rect">
            <a:avLst/>
          </a:prstGeom>
          <a:noFill/>
        </p:spPr>
        <p:txBody>
          <a:bodyPr wrap="square" rtlCol="0">
            <a:spAutoFit/>
          </a:bodyPr>
          <a:lstStyle/>
          <a:p>
            <a:r>
              <a:rPr lang="en-US" sz="2000" i="1" dirty="0">
                <a:solidFill>
                  <a:srgbClr val="FF0000"/>
                </a:solidFill>
                <a:latin typeface="Arial" panose="020B0604020202020204" pitchFamily="34" charset="0"/>
                <a:cs typeface="Arial" panose="020B0604020202020204" pitchFamily="34" charset="0"/>
              </a:rPr>
              <a:t>source-receiver</a:t>
            </a:r>
            <a:r>
              <a:rPr lang="en-US" sz="2000" dirty="0">
                <a:solidFill>
                  <a:srgbClr val="FF0000"/>
                </a:solidFill>
                <a:latin typeface="Arial" panose="020B0604020202020204" pitchFamily="34" charset="0"/>
                <a:cs typeface="Arial" panose="020B0604020202020204" pitchFamily="34" charset="0"/>
              </a:rPr>
              <a:t> geometry</a:t>
            </a:r>
            <a:endParaRPr lang="en-ID" sz="2000" i="1" dirty="0">
              <a:solidFill>
                <a:srgbClr val="FF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6100C6C-2B59-4958-A937-FF2F0639A24B}"/>
              </a:ext>
            </a:extLst>
          </p:cNvPr>
          <p:cNvSpPr txBox="1"/>
          <p:nvPr/>
        </p:nvSpPr>
        <p:spPr>
          <a:xfrm>
            <a:off x="12192000" y="3824014"/>
            <a:ext cx="2590800" cy="369332"/>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Density (kg/m</a:t>
            </a:r>
            <a:r>
              <a:rPr lang="en-US" baseline="300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a:t>
            </a:r>
            <a:endParaRPr lang="en-ID"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F2F64FF-1A41-4504-914D-3394A7418571}"/>
              </a:ext>
            </a:extLst>
          </p:cNvPr>
          <p:cNvSpPr txBox="1"/>
          <p:nvPr/>
        </p:nvSpPr>
        <p:spPr>
          <a:xfrm>
            <a:off x="12192000" y="4212777"/>
            <a:ext cx="2590800" cy="369332"/>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No. of elements in x axis</a:t>
            </a:r>
            <a:endParaRPr lang="en-ID"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4E7ADC0-9B31-4EFE-BE09-830EF220912C}"/>
              </a:ext>
            </a:extLst>
          </p:cNvPr>
          <p:cNvSpPr txBox="1"/>
          <p:nvPr/>
        </p:nvSpPr>
        <p:spPr>
          <a:xfrm>
            <a:off x="12192000" y="4615544"/>
            <a:ext cx="2590800" cy="369332"/>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No. of elements in y axis</a:t>
            </a:r>
            <a:endParaRPr lang="en-ID"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AD10771-3D5C-4B56-8890-3086A1CEFFAF}"/>
              </a:ext>
            </a:extLst>
          </p:cNvPr>
          <p:cNvSpPr txBox="1"/>
          <p:nvPr/>
        </p:nvSpPr>
        <p:spPr>
          <a:xfrm>
            <a:off x="12192000" y="4996141"/>
            <a:ext cx="2590800" cy="369332"/>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No. of elements in z axis</a:t>
            </a:r>
            <a:endParaRPr lang="en-ID"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9C17BC8-EBA3-4681-9909-73A40B6BE38F}"/>
              </a:ext>
            </a:extLst>
          </p:cNvPr>
          <p:cNvSpPr txBox="1"/>
          <p:nvPr/>
        </p:nvSpPr>
        <p:spPr>
          <a:xfrm>
            <a:off x="11887200" y="5400084"/>
            <a:ext cx="3200400" cy="369332"/>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X coordinate range (min, max) </a:t>
            </a:r>
            <a:endParaRPr lang="en-ID"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37B222D-1DF1-4B05-A417-8D6FAAE8A59D}"/>
              </a:ext>
            </a:extLst>
          </p:cNvPr>
          <p:cNvSpPr txBox="1"/>
          <p:nvPr/>
        </p:nvSpPr>
        <p:spPr>
          <a:xfrm>
            <a:off x="11887200" y="5788847"/>
            <a:ext cx="3200400" cy="369332"/>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Y coordinate range (min, max) </a:t>
            </a:r>
            <a:endParaRPr lang="en-ID"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A37C817-30C6-4F50-859D-FC37740544F8}"/>
              </a:ext>
            </a:extLst>
          </p:cNvPr>
          <p:cNvSpPr txBox="1"/>
          <p:nvPr/>
        </p:nvSpPr>
        <p:spPr>
          <a:xfrm>
            <a:off x="11887200" y="6177610"/>
            <a:ext cx="3200400" cy="369332"/>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Z coordinate range (min, max) </a:t>
            </a:r>
            <a:endParaRPr lang="en-ID"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40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26BFED-EA2B-4A14-8740-82D41AA25EBE}"/>
              </a:ext>
            </a:extLst>
          </p:cNvPr>
          <p:cNvPicPr>
            <a:picLocks noChangeAspect="1"/>
          </p:cNvPicPr>
          <p:nvPr/>
        </p:nvPicPr>
        <p:blipFill>
          <a:blip r:embed="rId2"/>
          <a:stretch>
            <a:fillRect/>
          </a:stretch>
        </p:blipFill>
        <p:spPr>
          <a:xfrm>
            <a:off x="8877639" y="3325400"/>
            <a:ext cx="8767582" cy="859454"/>
          </a:xfrm>
          <a:prstGeom prst="rect">
            <a:avLst/>
          </a:prstGeom>
        </p:spPr>
      </p:pic>
      <p:sp>
        <p:nvSpPr>
          <p:cNvPr id="5" name="Slide Number Placeholder 4">
            <a:extLst>
              <a:ext uri="{FF2B5EF4-FFF2-40B4-BE49-F238E27FC236}">
                <a16:creationId xmlns:a16="http://schemas.microsoft.com/office/drawing/2014/main" id="{8FFD2781-97C0-4AB6-8550-177EF200BBDF}"/>
              </a:ext>
            </a:extLst>
          </p:cNvPr>
          <p:cNvSpPr>
            <a:spLocks noGrp="1"/>
          </p:cNvSpPr>
          <p:nvPr>
            <p:ph type="sldNum" sz="quarter" idx="4"/>
          </p:nvPr>
        </p:nvSpPr>
        <p:spPr/>
        <p:txBody>
          <a:bodyPr/>
          <a:lstStyle/>
          <a:p>
            <a:fld id="{9D2B931B-9A15-40DA-A066-61C67E85B59C}" type="slidenum">
              <a:rPr lang="en-ID" smtClean="0"/>
              <a:pPr/>
              <a:t>15</a:t>
            </a:fld>
            <a:endParaRPr lang="en-ID" dirty="0"/>
          </a:p>
        </p:txBody>
      </p:sp>
      <p:pic>
        <p:nvPicPr>
          <p:cNvPr id="6" name="Picture 5">
            <a:extLst>
              <a:ext uri="{FF2B5EF4-FFF2-40B4-BE49-F238E27FC236}">
                <a16:creationId xmlns:a16="http://schemas.microsoft.com/office/drawing/2014/main" id="{18139B8F-84C4-4D5D-AFFB-0D4594C2A52B}"/>
              </a:ext>
            </a:extLst>
          </p:cNvPr>
          <p:cNvPicPr>
            <a:picLocks noChangeAspect="1"/>
          </p:cNvPicPr>
          <p:nvPr/>
        </p:nvPicPr>
        <p:blipFill>
          <a:blip r:embed="rId3"/>
          <a:stretch>
            <a:fillRect/>
          </a:stretch>
        </p:blipFill>
        <p:spPr>
          <a:xfrm>
            <a:off x="5709204" y="6816967"/>
            <a:ext cx="6869592" cy="1995896"/>
          </a:xfrm>
          <a:prstGeom prst="rect">
            <a:avLst/>
          </a:prstGeom>
        </p:spPr>
      </p:pic>
      <p:sp>
        <p:nvSpPr>
          <p:cNvPr id="10" name="TextBox 9">
            <a:extLst>
              <a:ext uri="{FF2B5EF4-FFF2-40B4-BE49-F238E27FC236}">
                <a16:creationId xmlns:a16="http://schemas.microsoft.com/office/drawing/2014/main" id="{AB5CD262-32C6-4558-8947-646C7FEA41A1}"/>
              </a:ext>
            </a:extLst>
          </p:cNvPr>
          <p:cNvSpPr txBox="1"/>
          <p:nvPr/>
        </p:nvSpPr>
        <p:spPr>
          <a:xfrm>
            <a:off x="13537222" y="4749954"/>
            <a:ext cx="2819400" cy="400110"/>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Adjoint source</a:t>
            </a:r>
            <a:endParaRPr lang="en-ID" sz="2000" i="1" dirty="0">
              <a:solidFill>
                <a:srgbClr val="FF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85AE463-E609-49CA-A058-A17E71D4067E}"/>
              </a:ext>
            </a:extLst>
          </p:cNvPr>
          <p:cNvSpPr txBox="1"/>
          <p:nvPr/>
        </p:nvSpPr>
        <p:spPr>
          <a:xfrm>
            <a:off x="11582400" y="2305641"/>
            <a:ext cx="4800603" cy="523220"/>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Adjoint wave equation </a:t>
            </a:r>
            <a:r>
              <a:rPr lang="en-US" sz="2800" dirty="0">
                <a:latin typeface="Arial" panose="020B0604020202020204" pitchFamily="34" charset="0"/>
                <a:cs typeface="Arial" panose="020B0604020202020204" pitchFamily="34" charset="0"/>
              </a:rPr>
              <a:t>:</a:t>
            </a:r>
            <a:endParaRPr lang="en-ID" sz="2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79983173-48EC-410E-B36A-07A4A755A643}"/>
              </a:ext>
            </a:extLst>
          </p:cNvPr>
          <p:cNvSpPr txBox="1"/>
          <p:nvPr/>
        </p:nvSpPr>
        <p:spPr>
          <a:xfrm>
            <a:off x="9301887" y="4541928"/>
            <a:ext cx="2819400" cy="400110"/>
          </a:xfrm>
          <a:prstGeom prst="rect">
            <a:avLst/>
          </a:prstGeom>
          <a:noFill/>
        </p:spPr>
        <p:txBody>
          <a:bodyPr wrap="square" rtlCol="0">
            <a:spAutoFit/>
          </a:bodyPr>
          <a:lstStyle/>
          <a:p>
            <a:r>
              <a:rPr lang="en-US" sz="2000" i="1" dirty="0">
                <a:solidFill>
                  <a:srgbClr val="FF0000"/>
                </a:solidFill>
                <a:latin typeface="Arial" panose="020B0604020202020204" pitchFamily="34" charset="0"/>
                <a:cs typeface="Arial" panose="020B0604020202020204" pitchFamily="34" charset="0"/>
              </a:rPr>
              <a:t>Adjoint wavefield</a:t>
            </a:r>
            <a:endParaRPr lang="en-ID" sz="2000" i="1" dirty="0">
              <a:solidFill>
                <a:srgbClr val="FF0000"/>
              </a:solidFill>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0659CFD7-2C97-4AD2-B120-8770ECE3D69A}"/>
              </a:ext>
            </a:extLst>
          </p:cNvPr>
          <p:cNvCxnSpPr/>
          <p:nvPr/>
        </p:nvCxnSpPr>
        <p:spPr>
          <a:xfrm flipH="1" flipV="1">
            <a:off x="9225687" y="3897534"/>
            <a:ext cx="440550" cy="614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37F0FDE-31A0-4509-B34C-A784EA4EC016}"/>
              </a:ext>
            </a:extLst>
          </p:cNvPr>
          <p:cNvCxnSpPr>
            <a:cxnSpLocks/>
          </p:cNvCxnSpPr>
          <p:nvPr/>
        </p:nvCxnSpPr>
        <p:spPr>
          <a:xfrm flipV="1">
            <a:off x="10978287" y="3867588"/>
            <a:ext cx="457200" cy="6443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ight Brace 14">
            <a:extLst>
              <a:ext uri="{FF2B5EF4-FFF2-40B4-BE49-F238E27FC236}">
                <a16:creationId xmlns:a16="http://schemas.microsoft.com/office/drawing/2014/main" id="{4F2C94B0-4A08-424C-B04C-821411FFE5E0}"/>
              </a:ext>
            </a:extLst>
          </p:cNvPr>
          <p:cNvSpPr/>
          <p:nvPr/>
        </p:nvSpPr>
        <p:spPr>
          <a:xfrm rot="5400000">
            <a:off x="14713626" y="1762097"/>
            <a:ext cx="466592" cy="5396598"/>
          </a:xfrm>
          <a:prstGeom prst="rightBrace">
            <a:avLst>
              <a:gd name="adj1" fmla="val 71606"/>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pic>
        <p:nvPicPr>
          <p:cNvPr id="16" name="Picture 15">
            <a:extLst>
              <a:ext uri="{FF2B5EF4-FFF2-40B4-BE49-F238E27FC236}">
                <a16:creationId xmlns:a16="http://schemas.microsoft.com/office/drawing/2014/main" id="{ADC6901D-3624-4627-A383-5E5451E408E3}"/>
              </a:ext>
            </a:extLst>
          </p:cNvPr>
          <p:cNvPicPr>
            <a:picLocks noChangeAspect="1"/>
          </p:cNvPicPr>
          <p:nvPr/>
        </p:nvPicPr>
        <p:blipFill>
          <a:blip r:embed="rId4"/>
          <a:stretch>
            <a:fillRect/>
          </a:stretch>
        </p:blipFill>
        <p:spPr>
          <a:xfrm>
            <a:off x="327166" y="3205064"/>
            <a:ext cx="6568208" cy="662524"/>
          </a:xfrm>
          <a:prstGeom prst="rect">
            <a:avLst/>
          </a:prstGeom>
        </p:spPr>
      </p:pic>
      <p:sp>
        <p:nvSpPr>
          <p:cNvPr id="17" name="TextBox 16">
            <a:extLst>
              <a:ext uri="{FF2B5EF4-FFF2-40B4-BE49-F238E27FC236}">
                <a16:creationId xmlns:a16="http://schemas.microsoft.com/office/drawing/2014/main" id="{BDD64C03-3C73-4A50-AD4B-0A41D7CCE2EE}"/>
              </a:ext>
            </a:extLst>
          </p:cNvPr>
          <p:cNvSpPr txBox="1"/>
          <p:nvPr/>
        </p:nvSpPr>
        <p:spPr>
          <a:xfrm>
            <a:off x="1338014" y="2411367"/>
            <a:ext cx="4800603" cy="523220"/>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Regular wave equation </a:t>
            </a:r>
            <a:r>
              <a:rPr lang="en-US" sz="2800" dirty="0">
                <a:latin typeface="Arial" panose="020B0604020202020204" pitchFamily="34" charset="0"/>
                <a:cs typeface="Arial" panose="020B0604020202020204" pitchFamily="34" charset="0"/>
              </a:rPr>
              <a:t>:</a:t>
            </a:r>
            <a:endParaRPr lang="en-ID" sz="2800" dirty="0">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B8291421-645E-4EC2-9659-7D52A6AA099C}"/>
              </a:ext>
            </a:extLst>
          </p:cNvPr>
          <p:cNvCxnSpPr>
            <a:cxnSpLocks/>
          </p:cNvCxnSpPr>
          <p:nvPr/>
        </p:nvCxnSpPr>
        <p:spPr>
          <a:xfrm>
            <a:off x="8229600" y="1800520"/>
            <a:ext cx="0" cy="44859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21D2A4-F30B-41B6-81B2-ED100A425FB3}"/>
              </a:ext>
            </a:extLst>
          </p:cNvPr>
          <p:cNvSpPr txBox="1"/>
          <p:nvPr/>
        </p:nvSpPr>
        <p:spPr>
          <a:xfrm>
            <a:off x="879616" y="4400783"/>
            <a:ext cx="2819400" cy="400110"/>
          </a:xfrm>
          <a:prstGeom prst="rect">
            <a:avLst/>
          </a:prstGeom>
          <a:noFill/>
        </p:spPr>
        <p:txBody>
          <a:bodyPr wrap="square" rtlCol="0">
            <a:spAutoFit/>
          </a:bodyPr>
          <a:lstStyle/>
          <a:p>
            <a:r>
              <a:rPr lang="en-US" sz="2000" i="1" dirty="0">
                <a:solidFill>
                  <a:srgbClr val="FF0000"/>
                </a:solidFill>
                <a:latin typeface="Arial" panose="020B0604020202020204" pitchFamily="34" charset="0"/>
                <a:cs typeface="Arial" panose="020B0604020202020204" pitchFamily="34" charset="0"/>
              </a:rPr>
              <a:t>regular wavefield</a:t>
            </a:r>
            <a:endParaRPr lang="en-ID" sz="2000" i="1" dirty="0">
              <a:solidFill>
                <a:srgbClr val="FF0000"/>
              </a:solidFill>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2737F2FE-A425-427B-B8AE-365DB83D27CC}"/>
              </a:ext>
            </a:extLst>
          </p:cNvPr>
          <p:cNvCxnSpPr/>
          <p:nvPr/>
        </p:nvCxnSpPr>
        <p:spPr>
          <a:xfrm flipH="1" flipV="1">
            <a:off x="803416" y="3756389"/>
            <a:ext cx="440550" cy="6144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7B0346-181D-48D5-BD8D-297F7CDD0AD5}"/>
              </a:ext>
            </a:extLst>
          </p:cNvPr>
          <p:cNvCxnSpPr>
            <a:cxnSpLocks/>
          </p:cNvCxnSpPr>
          <p:nvPr/>
        </p:nvCxnSpPr>
        <p:spPr>
          <a:xfrm flipV="1">
            <a:off x="2556016" y="3726443"/>
            <a:ext cx="457200" cy="6443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e 22">
            <a:extLst>
              <a:ext uri="{FF2B5EF4-FFF2-40B4-BE49-F238E27FC236}">
                <a16:creationId xmlns:a16="http://schemas.microsoft.com/office/drawing/2014/main" id="{A71C2885-ADFF-4A22-964A-D9A281757CA4}"/>
              </a:ext>
            </a:extLst>
          </p:cNvPr>
          <p:cNvSpPr/>
          <p:nvPr/>
        </p:nvSpPr>
        <p:spPr>
          <a:xfrm rot="5400000">
            <a:off x="5063899" y="2478657"/>
            <a:ext cx="466592" cy="3196357"/>
          </a:xfrm>
          <a:prstGeom prst="rightBrace">
            <a:avLst>
              <a:gd name="adj1" fmla="val 71606"/>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D"/>
          </a:p>
        </p:txBody>
      </p:sp>
      <p:sp>
        <p:nvSpPr>
          <p:cNvPr id="24" name="TextBox 23">
            <a:extLst>
              <a:ext uri="{FF2B5EF4-FFF2-40B4-BE49-F238E27FC236}">
                <a16:creationId xmlns:a16="http://schemas.microsoft.com/office/drawing/2014/main" id="{DB39BCB7-FB8F-4713-8A59-B933B7C56622}"/>
              </a:ext>
            </a:extLst>
          </p:cNvPr>
          <p:cNvSpPr txBox="1"/>
          <p:nvPr/>
        </p:nvSpPr>
        <p:spPr>
          <a:xfrm>
            <a:off x="3459006" y="4369255"/>
            <a:ext cx="3486149" cy="707886"/>
          </a:xfrm>
          <a:prstGeom prst="rect">
            <a:avLst/>
          </a:prstGeom>
          <a:noFill/>
        </p:spPr>
        <p:txBody>
          <a:bodyPr wrap="square" rtlCol="0">
            <a:spAutoFit/>
          </a:bodyPr>
          <a:lstStyle/>
          <a:p>
            <a:pPr algn="ctr"/>
            <a:r>
              <a:rPr lang="en-US" sz="2000" dirty="0">
                <a:solidFill>
                  <a:srgbClr val="FF0000"/>
                </a:solidFill>
                <a:latin typeface="Arial" panose="020B0604020202020204" pitchFamily="34" charset="0"/>
                <a:cs typeface="Arial" panose="020B0604020202020204" pitchFamily="34" charset="0"/>
              </a:rPr>
              <a:t>Moment tensor and source parameters</a:t>
            </a:r>
            <a:endParaRPr lang="en-ID" sz="2000" i="1" dirty="0">
              <a:solidFill>
                <a:srgbClr val="FF0000"/>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1CE3D443-4845-4B03-92FB-9E1A04A45DBF}"/>
              </a:ext>
            </a:extLst>
          </p:cNvPr>
          <p:cNvSpPr txBox="1"/>
          <p:nvPr/>
        </p:nvSpPr>
        <p:spPr>
          <a:xfrm>
            <a:off x="11084701" y="8800605"/>
            <a:ext cx="2898000" cy="369332"/>
          </a:xfrm>
          <a:prstGeom prst="rect">
            <a:avLst/>
          </a:prstGeom>
          <a:noFill/>
        </p:spPr>
        <p:txBody>
          <a:bodyPr wrap="square" rtlCol="0">
            <a:spAutoFit/>
          </a:bodyPr>
          <a:lstStyle/>
          <a:p>
            <a:r>
              <a:rPr lang="en-US" i="1" dirty="0">
                <a:latin typeface="Arial" panose="020B0604020202020204" pitchFamily="34" charset="0"/>
                <a:cs typeface="Arial" panose="020B0604020202020204" pitchFamily="34" charset="0"/>
              </a:rPr>
              <a:t>Kim (2011)</a:t>
            </a:r>
            <a:endParaRPr lang="en-ID" i="1" dirty="0">
              <a:latin typeface="Arial" panose="020B0604020202020204" pitchFamily="34" charset="0"/>
              <a:cs typeface="Arial" panose="020B0604020202020204" pitchFamily="34" charset="0"/>
            </a:endParaRPr>
          </a:p>
        </p:txBody>
      </p:sp>
      <p:sp>
        <p:nvSpPr>
          <p:cNvPr id="31" name="Title 2">
            <a:extLst>
              <a:ext uri="{FF2B5EF4-FFF2-40B4-BE49-F238E27FC236}">
                <a16:creationId xmlns:a16="http://schemas.microsoft.com/office/drawing/2014/main" id="{74D813E6-CED2-4EF1-BB45-796BE7158B1D}"/>
              </a:ext>
            </a:extLst>
          </p:cNvPr>
          <p:cNvSpPr>
            <a:spLocks noGrp="1"/>
          </p:cNvSpPr>
          <p:nvPr>
            <p:ph type="title"/>
          </p:nvPr>
        </p:nvSpPr>
        <p:spPr>
          <a:xfrm>
            <a:off x="2133600" y="547689"/>
            <a:ext cx="12496800" cy="1146176"/>
          </a:xfrm>
        </p:spPr>
        <p:txBody>
          <a:bodyPr/>
          <a:lstStyle/>
          <a:p>
            <a:r>
              <a:rPr lang="en-US" dirty="0"/>
              <a:t>Adjoint Method</a:t>
            </a:r>
            <a:endParaRPr lang="en-ID" dirty="0"/>
          </a:p>
        </p:txBody>
      </p:sp>
    </p:spTree>
    <p:extLst>
      <p:ext uri="{BB962C8B-B14F-4D97-AF65-F5344CB8AC3E}">
        <p14:creationId xmlns:p14="http://schemas.microsoft.com/office/powerpoint/2010/main" val="153291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9" grpId="0"/>
      <p:bldP spid="17" grpId="0"/>
      <p:bldP spid="20" grpId="0"/>
      <p:bldP spid="24"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328149-C780-4B7C-A2B6-2B799FFE8EE9}"/>
              </a:ext>
            </a:extLst>
          </p:cNvPr>
          <p:cNvSpPr>
            <a:spLocks noGrp="1"/>
          </p:cNvSpPr>
          <p:nvPr>
            <p:ph type="title"/>
          </p:nvPr>
        </p:nvSpPr>
        <p:spPr>
          <a:xfrm>
            <a:off x="1981200" y="1181100"/>
            <a:ext cx="12496800" cy="1146176"/>
          </a:xfrm>
        </p:spPr>
        <p:txBody>
          <a:bodyPr/>
          <a:lstStyle/>
          <a:p>
            <a:r>
              <a:rPr lang="en-US" dirty="0"/>
              <a:t>6 Parameters Moment-Tensor Inversion</a:t>
            </a:r>
            <a:endParaRPr lang="en-ID" dirty="0"/>
          </a:p>
        </p:txBody>
      </p:sp>
      <p:sp>
        <p:nvSpPr>
          <p:cNvPr id="5" name="Slide Number Placeholder 4">
            <a:extLst>
              <a:ext uri="{FF2B5EF4-FFF2-40B4-BE49-F238E27FC236}">
                <a16:creationId xmlns:a16="http://schemas.microsoft.com/office/drawing/2014/main" id="{0FF9312A-8C1E-4629-BFB2-834AD3D17688}"/>
              </a:ext>
            </a:extLst>
          </p:cNvPr>
          <p:cNvSpPr>
            <a:spLocks noGrp="1"/>
          </p:cNvSpPr>
          <p:nvPr>
            <p:ph type="sldNum" sz="quarter" idx="4"/>
          </p:nvPr>
        </p:nvSpPr>
        <p:spPr/>
        <p:txBody>
          <a:bodyPr/>
          <a:lstStyle/>
          <a:p>
            <a:fld id="{9D2B931B-9A15-40DA-A066-61C67E85B59C}" type="slidenum">
              <a:rPr lang="en-ID" smtClean="0"/>
              <a:pPr/>
              <a:t>16</a:t>
            </a:fld>
            <a:endParaRPr lang="en-ID" dirty="0"/>
          </a:p>
        </p:txBody>
      </p:sp>
      <p:pic>
        <p:nvPicPr>
          <p:cNvPr id="6" name="Picture 5" descr="A picture containing chart&#10;&#10;Description automatically generated">
            <a:extLst>
              <a:ext uri="{FF2B5EF4-FFF2-40B4-BE49-F238E27FC236}">
                <a16:creationId xmlns:a16="http://schemas.microsoft.com/office/drawing/2014/main" id="{80AD62A6-ABAB-4747-AC1C-7BF620F5C539}"/>
              </a:ext>
            </a:extLst>
          </p:cNvPr>
          <p:cNvPicPr>
            <a:picLocks noChangeAspect="1"/>
          </p:cNvPicPr>
          <p:nvPr/>
        </p:nvPicPr>
        <p:blipFill>
          <a:blip r:embed="rId2"/>
          <a:stretch>
            <a:fillRect/>
          </a:stretch>
        </p:blipFill>
        <p:spPr>
          <a:xfrm>
            <a:off x="5181600" y="3009900"/>
            <a:ext cx="7466750" cy="5029200"/>
          </a:xfrm>
          <a:prstGeom prst="rect">
            <a:avLst/>
          </a:prstGeom>
        </p:spPr>
      </p:pic>
      <p:sp>
        <p:nvSpPr>
          <p:cNvPr id="2" name="TextBox 1">
            <a:extLst>
              <a:ext uri="{FF2B5EF4-FFF2-40B4-BE49-F238E27FC236}">
                <a16:creationId xmlns:a16="http://schemas.microsoft.com/office/drawing/2014/main" id="{AC1ED80B-15D3-4996-8DBA-DB69A8978D05}"/>
              </a:ext>
            </a:extLst>
          </p:cNvPr>
          <p:cNvSpPr txBox="1"/>
          <p:nvPr/>
        </p:nvSpPr>
        <p:spPr>
          <a:xfrm>
            <a:off x="7543800" y="3162299"/>
            <a:ext cx="2362200" cy="461665"/>
          </a:xfrm>
          <a:prstGeom prst="rect">
            <a:avLst/>
          </a:prstGeom>
          <a:solidFill>
            <a:schemeClr val="bg1"/>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True Model</a:t>
            </a:r>
            <a:endParaRPr lang="en-ID"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78F5622-8EFC-4E4C-BD43-B64729D05640}"/>
              </a:ext>
            </a:extLst>
          </p:cNvPr>
          <p:cNvSpPr txBox="1"/>
          <p:nvPr/>
        </p:nvSpPr>
        <p:spPr>
          <a:xfrm>
            <a:off x="10096075" y="3162299"/>
            <a:ext cx="2362200" cy="461665"/>
          </a:xfrm>
          <a:prstGeom prst="rect">
            <a:avLst/>
          </a:prstGeom>
          <a:solidFill>
            <a:schemeClr val="bg1"/>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Initial Model</a:t>
            </a:r>
            <a:endParaRPr lang="en-ID"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2BD817B-7B36-4532-8D8E-21D41E684346}"/>
              </a:ext>
            </a:extLst>
          </p:cNvPr>
          <p:cNvSpPr txBox="1"/>
          <p:nvPr/>
        </p:nvSpPr>
        <p:spPr>
          <a:xfrm rot="5400000">
            <a:off x="8782051" y="4548487"/>
            <a:ext cx="1337962" cy="461665"/>
          </a:xfrm>
          <a:prstGeom prst="rect">
            <a:avLst/>
          </a:prstGeom>
          <a:solidFill>
            <a:schemeClr val="bg1"/>
          </a:solidFill>
        </p:spPr>
        <p:txBody>
          <a:bodyPr wrap="square" rtlCol="0">
            <a:spAutoFit/>
          </a:bodyPr>
          <a:lstStyle/>
          <a:p>
            <a:pPr algn="ctr"/>
            <a:endParaRPr lang="en-ID"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5BB477B-8C98-4DCF-A669-56BFCC34019C}"/>
              </a:ext>
            </a:extLst>
          </p:cNvPr>
          <p:cNvSpPr txBox="1"/>
          <p:nvPr/>
        </p:nvSpPr>
        <p:spPr>
          <a:xfrm>
            <a:off x="5410200" y="7501235"/>
            <a:ext cx="1905000" cy="461665"/>
          </a:xfrm>
          <a:prstGeom prst="rect">
            <a:avLst/>
          </a:prstGeom>
          <a:solidFill>
            <a:schemeClr val="bg1"/>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Loc (X, Y, Z)</a:t>
            </a:r>
            <a:endParaRPr lang="en-ID"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2751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525F9-B673-417C-B06A-40EFC4BB6BE6}"/>
              </a:ext>
            </a:extLst>
          </p:cNvPr>
          <p:cNvSpPr>
            <a:spLocks noGrp="1"/>
          </p:cNvSpPr>
          <p:nvPr>
            <p:ph type="title"/>
          </p:nvPr>
        </p:nvSpPr>
        <p:spPr/>
        <p:txBody>
          <a:bodyPr/>
          <a:lstStyle/>
          <a:p>
            <a:r>
              <a:rPr lang="en-US" dirty="0"/>
              <a:t>Inversion flowchart</a:t>
            </a:r>
            <a:endParaRPr lang="en-ID" dirty="0"/>
          </a:p>
        </p:txBody>
      </p:sp>
      <p:sp>
        <p:nvSpPr>
          <p:cNvPr id="5" name="Slide Number Placeholder 4">
            <a:extLst>
              <a:ext uri="{FF2B5EF4-FFF2-40B4-BE49-F238E27FC236}">
                <a16:creationId xmlns:a16="http://schemas.microsoft.com/office/drawing/2014/main" id="{6F1F157B-193A-4DCD-99F0-E1C3787066C1}"/>
              </a:ext>
            </a:extLst>
          </p:cNvPr>
          <p:cNvSpPr>
            <a:spLocks noGrp="1"/>
          </p:cNvSpPr>
          <p:nvPr>
            <p:ph type="sldNum" sz="quarter" idx="4"/>
          </p:nvPr>
        </p:nvSpPr>
        <p:spPr/>
        <p:txBody>
          <a:bodyPr/>
          <a:lstStyle/>
          <a:p>
            <a:fld id="{9D2B931B-9A15-40DA-A066-61C67E85B59C}" type="slidenum">
              <a:rPr lang="en-ID" smtClean="0"/>
              <a:pPr/>
              <a:t>17</a:t>
            </a:fld>
            <a:endParaRPr lang="en-ID" dirty="0"/>
          </a:p>
        </p:txBody>
      </p:sp>
      <p:pic>
        <p:nvPicPr>
          <p:cNvPr id="7" name="Picture 6" descr="Diagram&#10;&#10;Description automatically generated">
            <a:extLst>
              <a:ext uri="{FF2B5EF4-FFF2-40B4-BE49-F238E27FC236}">
                <a16:creationId xmlns:a16="http://schemas.microsoft.com/office/drawing/2014/main" id="{0225BFC5-58DB-4FFE-B92F-F4E4A0BA0EFD}"/>
              </a:ext>
            </a:extLst>
          </p:cNvPr>
          <p:cNvPicPr>
            <a:picLocks noChangeAspect="1"/>
          </p:cNvPicPr>
          <p:nvPr/>
        </p:nvPicPr>
        <p:blipFill>
          <a:blip r:embed="rId2"/>
          <a:stretch>
            <a:fillRect/>
          </a:stretch>
        </p:blipFill>
        <p:spPr>
          <a:xfrm>
            <a:off x="4863576" y="2017139"/>
            <a:ext cx="8763766" cy="7249886"/>
          </a:xfrm>
          <a:prstGeom prst="rect">
            <a:avLst/>
          </a:prstGeom>
        </p:spPr>
      </p:pic>
      <p:sp>
        <p:nvSpPr>
          <p:cNvPr id="8" name="TextBox 7">
            <a:extLst>
              <a:ext uri="{FF2B5EF4-FFF2-40B4-BE49-F238E27FC236}">
                <a16:creationId xmlns:a16="http://schemas.microsoft.com/office/drawing/2014/main" id="{34FA37E9-5112-43B2-9401-4299B318CE40}"/>
              </a:ext>
            </a:extLst>
          </p:cNvPr>
          <p:cNvSpPr txBox="1"/>
          <p:nvPr/>
        </p:nvSpPr>
        <p:spPr>
          <a:xfrm>
            <a:off x="5105400" y="4152900"/>
            <a:ext cx="1524000" cy="707886"/>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Forward Simulation</a:t>
            </a:r>
            <a:endParaRPr lang="en-ID" sz="2000" dirty="0">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B7DD520-02B9-46E8-9DC7-E96F79247910}"/>
              </a:ext>
            </a:extLst>
          </p:cNvPr>
          <p:cNvSpPr txBox="1"/>
          <p:nvPr/>
        </p:nvSpPr>
        <p:spPr>
          <a:xfrm>
            <a:off x="5105400" y="7277100"/>
            <a:ext cx="1524000" cy="707886"/>
          </a:xfrm>
          <a:prstGeom prst="rect">
            <a:avLst/>
          </a:prstGeom>
          <a:noFill/>
        </p:spPr>
        <p:txBody>
          <a:bodyPr wrap="square" rtlCol="0">
            <a:spAutoFit/>
          </a:bodyPr>
          <a:lstStyle/>
          <a:p>
            <a:r>
              <a:rPr lang="en-US" sz="2000" dirty="0">
                <a:solidFill>
                  <a:srgbClr val="00B050"/>
                </a:solidFill>
                <a:latin typeface="Arial" panose="020B0604020202020204" pitchFamily="34" charset="0"/>
                <a:cs typeface="Arial" panose="020B0604020202020204" pitchFamily="34" charset="0"/>
              </a:rPr>
              <a:t>Adjoint Simulation</a:t>
            </a:r>
            <a:endParaRPr lang="en-ID" sz="2000" dirty="0">
              <a:solidFill>
                <a:srgbClr val="00B05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FBD6295-D787-428E-8C5F-4FA95A604E8F}"/>
              </a:ext>
            </a:extLst>
          </p:cNvPr>
          <p:cNvSpPr txBox="1"/>
          <p:nvPr/>
        </p:nvSpPr>
        <p:spPr>
          <a:xfrm>
            <a:off x="12103342" y="2324100"/>
            <a:ext cx="1524000" cy="707886"/>
          </a:xfrm>
          <a:prstGeom prst="rect">
            <a:avLst/>
          </a:prstGeom>
          <a:noFill/>
        </p:spPr>
        <p:txBody>
          <a:bodyPr wrap="square" rtlCol="0">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Model Update</a:t>
            </a:r>
            <a:endParaRPr lang="en-ID" sz="2000" dirty="0">
              <a:solidFill>
                <a:schemeClr val="accent1">
                  <a:lumMod val="75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8A7BDF8-D7D0-44AD-8BAE-88B79C1F6BE9}"/>
              </a:ext>
            </a:extLst>
          </p:cNvPr>
          <p:cNvSpPr txBox="1"/>
          <p:nvPr/>
        </p:nvSpPr>
        <p:spPr>
          <a:xfrm>
            <a:off x="7696200" y="2324100"/>
            <a:ext cx="838200" cy="338554"/>
          </a:xfrm>
          <a:prstGeom prst="rect">
            <a:avLst/>
          </a:prstGeom>
          <a:solidFill>
            <a:schemeClr val="bg1"/>
          </a:solidFill>
        </p:spPr>
        <p:txBody>
          <a:bodyPr wrap="square" rtlCol="0">
            <a:spAutoFit/>
          </a:bodyPr>
          <a:lstStyle/>
          <a:p>
            <a:r>
              <a:rPr lang="en-US" sz="1600" dirty="0">
                <a:latin typeface="Arial Nova Cond" panose="020B0506020202020204" pitchFamily="34" charset="0"/>
              </a:rPr>
              <a:t>Start</a:t>
            </a:r>
            <a:endParaRPr lang="en-ID" sz="1600" dirty="0">
              <a:latin typeface="Arial Nova Cond" panose="020B0506020202020204" pitchFamily="34" charset="0"/>
            </a:endParaRPr>
          </a:p>
        </p:txBody>
      </p:sp>
      <p:sp>
        <p:nvSpPr>
          <p:cNvPr id="11" name="TextBox 10">
            <a:extLst>
              <a:ext uri="{FF2B5EF4-FFF2-40B4-BE49-F238E27FC236}">
                <a16:creationId xmlns:a16="http://schemas.microsoft.com/office/drawing/2014/main" id="{E6A5B17F-CB75-428A-A8F7-B676A31A2C75}"/>
              </a:ext>
            </a:extLst>
          </p:cNvPr>
          <p:cNvSpPr txBox="1"/>
          <p:nvPr/>
        </p:nvSpPr>
        <p:spPr>
          <a:xfrm>
            <a:off x="7467600" y="3238501"/>
            <a:ext cx="1066800" cy="523220"/>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Forward Simulation</a:t>
            </a:r>
            <a:endParaRPr lang="en-ID" sz="1400" dirty="0">
              <a:latin typeface="Arial Nova Cond" panose="020B0506020202020204" pitchFamily="34" charset="0"/>
            </a:endParaRPr>
          </a:p>
        </p:txBody>
      </p:sp>
      <p:sp>
        <p:nvSpPr>
          <p:cNvPr id="12" name="TextBox 11">
            <a:extLst>
              <a:ext uri="{FF2B5EF4-FFF2-40B4-BE49-F238E27FC236}">
                <a16:creationId xmlns:a16="http://schemas.microsoft.com/office/drawing/2014/main" id="{3C176D69-486D-4916-AADE-8450F9FAA733}"/>
              </a:ext>
            </a:extLst>
          </p:cNvPr>
          <p:cNvSpPr txBox="1"/>
          <p:nvPr/>
        </p:nvSpPr>
        <p:spPr>
          <a:xfrm>
            <a:off x="5410200" y="3346222"/>
            <a:ext cx="1066800" cy="307777"/>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Earth model</a:t>
            </a:r>
            <a:endParaRPr lang="en-ID" sz="1400" dirty="0">
              <a:latin typeface="Arial Nova Cond" panose="020B0506020202020204" pitchFamily="34" charset="0"/>
            </a:endParaRPr>
          </a:p>
        </p:txBody>
      </p:sp>
      <p:sp>
        <p:nvSpPr>
          <p:cNvPr id="13" name="TextBox 12">
            <a:extLst>
              <a:ext uri="{FF2B5EF4-FFF2-40B4-BE49-F238E27FC236}">
                <a16:creationId xmlns:a16="http://schemas.microsoft.com/office/drawing/2014/main" id="{1FD573A0-88F7-4C01-A2B6-CA6D0E1C25F7}"/>
              </a:ext>
            </a:extLst>
          </p:cNvPr>
          <p:cNvSpPr txBox="1"/>
          <p:nvPr/>
        </p:nvSpPr>
        <p:spPr>
          <a:xfrm>
            <a:off x="9448800" y="3248680"/>
            <a:ext cx="1066800" cy="523220"/>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Source model</a:t>
            </a:r>
            <a:endParaRPr lang="en-ID" sz="1400" dirty="0">
              <a:latin typeface="Arial Nova Cond" panose="020B0506020202020204" pitchFamily="34" charset="0"/>
            </a:endParaRPr>
          </a:p>
        </p:txBody>
      </p:sp>
      <p:sp>
        <p:nvSpPr>
          <p:cNvPr id="14" name="TextBox 13">
            <a:extLst>
              <a:ext uri="{FF2B5EF4-FFF2-40B4-BE49-F238E27FC236}">
                <a16:creationId xmlns:a16="http://schemas.microsoft.com/office/drawing/2014/main" id="{03D731E4-BE3F-4B76-9EC5-636E20EDEC2A}"/>
              </a:ext>
            </a:extLst>
          </p:cNvPr>
          <p:cNvSpPr txBox="1"/>
          <p:nvPr/>
        </p:nvSpPr>
        <p:spPr>
          <a:xfrm>
            <a:off x="7467600" y="4337568"/>
            <a:ext cx="1066800" cy="523220"/>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Synthetic Waveform</a:t>
            </a:r>
            <a:endParaRPr lang="en-ID" sz="1400" dirty="0">
              <a:latin typeface="Arial Nova Cond" panose="020B0506020202020204" pitchFamily="34" charset="0"/>
            </a:endParaRPr>
          </a:p>
        </p:txBody>
      </p:sp>
      <p:sp>
        <p:nvSpPr>
          <p:cNvPr id="15" name="TextBox 14">
            <a:extLst>
              <a:ext uri="{FF2B5EF4-FFF2-40B4-BE49-F238E27FC236}">
                <a16:creationId xmlns:a16="http://schemas.microsoft.com/office/drawing/2014/main" id="{F83340BC-F2B5-4D3F-A039-75FF01650722}"/>
              </a:ext>
            </a:extLst>
          </p:cNvPr>
          <p:cNvSpPr txBox="1"/>
          <p:nvPr/>
        </p:nvSpPr>
        <p:spPr>
          <a:xfrm>
            <a:off x="7391400" y="5676900"/>
            <a:ext cx="1197864" cy="461665"/>
          </a:xfrm>
          <a:prstGeom prst="rect">
            <a:avLst/>
          </a:prstGeom>
          <a:solidFill>
            <a:schemeClr val="bg1"/>
          </a:solidFill>
        </p:spPr>
        <p:txBody>
          <a:bodyPr wrap="square" rtlCol="0">
            <a:spAutoFit/>
          </a:bodyPr>
          <a:lstStyle/>
          <a:p>
            <a:pPr algn="ctr"/>
            <a:r>
              <a:rPr lang="en-US" sz="1200" dirty="0">
                <a:latin typeface="Arial Nova Cond" panose="020B0506020202020204" pitchFamily="34" charset="0"/>
              </a:rPr>
              <a:t>Calculate waveform misfit</a:t>
            </a:r>
            <a:endParaRPr lang="en-ID" sz="1200" dirty="0">
              <a:latin typeface="Arial Nova Cond" panose="020B0506020202020204" pitchFamily="34" charset="0"/>
            </a:endParaRPr>
          </a:p>
        </p:txBody>
      </p:sp>
      <p:sp>
        <p:nvSpPr>
          <p:cNvPr id="16" name="TextBox 15">
            <a:extLst>
              <a:ext uri="{FF2B5EF4-FFF2-40B4-BE49-F238E27FC236}">
                <a16:creationId xmlns:a16="http://schemas.microsoft.com/office/drawing/2014/main" id="{BCBFC4E9-D37D-4DE7-9AA5-13E4F1504681}"/>
              </a:ext>
            </a:extLst>
          </p:cNvPr>
          <p:cNvSpPr txBox="1"/>
          <p:nvPr/>
        </p:nvSpPr>
        <p:spPr>
          <a:xfrm>
            <a:off x="5344668" y="5676900"/>
            <a:ext cx="1132332" cy="523220"/>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Observed Waveform</a:t>
            </a:r>
            <a:endParaRPr lang="en-ID" sz="1400" dirty="0">
              <a:latin typeface="Arial Nova Cond" panose="020B0506020202020204" pitchFamily="34" charset="0"/>
            </a:endParaRPr>
          </a:p>
        </p:txBody>
      </p:sp>
      <p:sp>
        <p:nvSpPr>
          <p:cNvPr id="17" name="TextBox 16">
            <a:extLst>
              <a:ext uri="{FF2B5EF4-FFF2-40B4-BE49-F238E27FC236}">
                <a16:creationId xmlns:a16="http://schemas.microsoft.com/office/drawing/2014/main" id="{6B9F29EB-3B3F-4D59-8CCC-F06D715F0570}"/>
              </a:ext>
            </a:extLst>
          </p:cNvPr>
          <p:cNvSpPr txBox="1"/>
          <p:nvPr/>
        </p:nvSpPr>
        <p:spPr>
          <a:xfrm>
            <a:off x="7434834" y="7274123"/>
            <a:ext cx="1099566" cy="307777"/>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Good fit?</a:t>
            </a:r>
            <a:endParaRPr lang="en-ID" sz="1400" dirty="0">
              <a:latin typeface="Arial Nova Cond" panose="020B0506020202020204" pitchFamily="34" charset="0"/>
            </a:endParaRPr>
          </a:p>
        </p:txBody>
      </p:sp>
      <p:sp>
        <p:nvSpPr>
          <p:cNvPr id="18" name="TextBox 17">
            <a:extLst>
              <a:ext uri="{FF2B5EF4-FFF2-40B4-BE49-F238E27FC236}">
                <a16:creationId xmlns:a16="http://schemas.microsoft.com/office/drawing/2014/main" id="{BD5FEF05-5BBF-4F5F-89EF-2C79335408C9}"/>
              </a:ext>
            </a:extLst>
          </p:cNvPr>
          <p:cNvSpPr txBox="1"/>
          <p:nvPr/>
        </p:nvSpPr>
        <p:spPr>
          <a:xfrm>
            <a:off x="7467600" y="8882388"/>
            <a:ext cx="1099566" cy="307777"/>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Finish</a:t>
            </a:r>
            <a:endParaRPr lang="en-ID" sz="1400" dirty="0">
              <a:latin typeface="Arial Nova Cond" panose="020B0506020202020204" pitchFamily="34" charset="0"/>
            </a:endParaRPr>
          </a:p>
        </p:txBody>
      </p:sp>
      <p:sp>
        <p:nvSpPr>
          <p:cNvPr id="19" name="TextBox 18">
            <a:extLst>
              <a:ext uri="{FF2B5EF4-FFF2-40B4-BE49-F238E27FC236}">
                <a16:creationId xmlns:a16="http://schemas.microsoft.com/office/drawing/2014/main" id="{79442B38-8E6A-4A09-8843-52A731E98DA3}"/>
              </a:ext>
            </a:extLst>
          </p:cNvPr>
          <p:cNvSpPr txBox="1"/>
          <p:nvPr/>
        </p:nvSpPr>
        <p:spPr>
          <a:xfrm>
            <a:off x="9502388" y="7211080"/>
            <a:ext cx="1241812" cy="523220"/>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Create adjoint source</a:t>
            </a:r>
            <a:endParaRPr lang="en-ID" sz="1400" dirty="0">
              <a:latin typeface="Arial Nova Cond" panose="020B0506020202020204" pitchFamily="34" charset="0"/>
            </a:endParaRPr>
          </a:p>
        </p:txBody>
      </p:sp>
      <p:sp>
        <p:nvSpPr>
          <p:cNvPr id="20" name="TextBox 19">
            <a:extLst>
              <a:ext uri="{FF2B5EF4-FFF2-40B4-BE49-F238E27FC236}">
                <a16:creationId xmlns:a16="http://schemas.microsoft.com/office/drawing/2014/main" id="{5E76E252-E125-4A6D-858F-656EC9D6AE68}"/>
              </a:ext>
            </a:extLst>
          </p:cNvPr>
          <p:cNvSpPr txBox="1"/>
          <p:nvPr/>
        </p:nvSpPr>
        <p:spPr>
          <a:xfrm>
            <a:off x="11733524" y="7124700"/>
            <a:ext cx="991876" cy="523220"/>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Adjoint source</a:t>
            </a:r>
            <a:endParaRPr lang="en-ID" sz="1400" dirty="0">
              <a:latin typeface="Arial Nova Cond" panose="020B0506020202020204" pitchFamily="34" charset="0"/>
            </a:endParaRPr>
          </a:p>
        </p:txBody>
      </p:sp>
      <p:sp>
        <p:nvSpPr>
          <p:cNvPr id="21" name="TextBox 20">
            <a:extLst>
              <a:ext uri="{FF2B5EF4-FFF2-40B4-BE49-F238E27FC236}">
                <a16:creationId xmlns:a16="http://schemas.microsoft.com/office/drawing/2014/main" id="{31F522A0-F998-49E5-A8C8-7035BFCACFC7}"/>
              </a:ext>
            </a:extLst>
          </p:cNvPr>
          <p:cNvSpPr txBox="1"/>
          <p:nvPr/>
        </p:nvSpPr>
        <p:spPr>
          <a:xfrm>
            <a:off x="11809724" y="5905500"/>
            <a:ext cx="991876" cy="523220"/>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Adjoint simulation</a:t>
            </a:r>
            <a:endParaRPr lang="en-ID" sz="1400" dirty="0">
              <a:latin typeface="Arial Nova Cond" panose="020B0506020202020204" pitchFamily="34" charset="0"/>
            </a:endParaRPr>
          </a:p>
        </p:txBody>
      </p:sp>
      <p:sp>
        <p:nvSpPr>
          <p:cNvPr id="22" name="TextBox 21">
            <a:extLst>
              <a:ext uri="{FF2B5EF4-FFF2-40B4-BE49-F238E27FC236}">
                <a16:creationId xmlns:a16="http://schemas.microsoft.com/office/drawing/2014/main" id="{A8E9B327-2152-4B9A-B60C-F44603D00C8D}"/>
              </a:ext>
            </a:extLst>
          </p:cNvPr>
          <p:cNvSpPr txBox="1"/>
          <p:nvPr/>
        </p:nvSpPr>
        <p:spPr>
          <a:xfrm>
            <a:off x="11692511" y="3771900"/>
            <a:ext cx="1185289" cy="307777"/>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Update model</a:t>
            </a:r>
            <a:endParaRPr lang="en-ID" sz="1400" dirty="0">
              <a:latin typeface="Arial Nova Cond" panose="020B0506020202020204" pitchFamily="34" charset="0"/>
            </a:endParaRPr>
          </a:p>
        </p:txBody>
      </p:sp>
      <p:sp>
        <p:nvSpPr>
          <p:cNvPr id="23" name="TextBox 22">
            <a:extLst>
              <a:ext uri="{FF2B5EF4-FFF2-40B4-BE49-F238E27FC236}">
                <a16:creationId xmlns:a16="http://schemas.microsoft.com/office/drawing/2014/main" id="{991A6F20-9057-46C4-9C6D-7D88EED03F6C}"/>
              </a:ext>
            </a:extLst>
          </p:cNvPr>
          <p:cNvSpPr txBox="1"/>
          <p:nvPr/>
        </p:nvSpPr>
        <p:spPr>
          <a:xfrm>
            <a:off x="11351170" y="4911923"/>
            <a:ext cx="1907630" cy="307777"/>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Misfit gradient</a:t>
            </a:r>
            <a:endParaRPr lang="en-ID" sz="1400" dirty="0">
              <a:latin typeface="Arial Nova Cond" panose="020B0506020202020204" pitchFamily="34" charset="0"/>
            </a:endParaRPr>
          </a:p>
        </p:txBody>
      </p:sp>
      <p:sp>
        <p:nvSpPr>
          <p:cNvPr id="24" name="TextBox 23">
            <a:extLst>
              <a:ext uri="{FF2B5EF4-FFF2-40B4-BE49-F238E27FC236}">
                <a16:creationId xmlns:a16="http://schemas.microsoft.com/office/drawing/2014/main" id="{775EBA45-3D29-40EA-B145-DAEC12F713E2}"/>
              </a:ext>
            </a:extLst>
          </p:cNvPr>
          <p:cNvSpPr txBox="1"/>
          <p:nvPr/>
        </p:nvSpPr>
        <p:spPr>
          <a:xfrm>
            <a:off x="8921620" y="7057191"/>
            <a:ext cx="444760" cy="307777"/>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No</a:t>
            </a:r>
            <a:endParaRPr lang="en-ID" sz="1400" dirty="0">
              <a:latin typeface="Arial Nova Cond" panose="020B0506020202020204" pitchFamily="34" charset="0"/>
            </a:endParaRPr>
          </a:p>
        </p:txBody>
      </p:sp>
      <p:sp>
        <p:nvSpPr>
          <p:cNvPr id="25" name="TextBox 24">
            <a:extLst>
              <a:ext uri="{FF2B5EF4-FFF2-40B4-BE49-F238E27FC236}">
                <a16:creationId xmlns:a16="http://schemas.microsoft.com/office/drawing/2014/main" id="{089BFF35-3F3C-40EC-913A-566C8BD2CF4D}"/>
              </a:ext>
            </a:extLst>
          </p:cNvPr>
          <p:cNvSpPr txBox="1"/>
          <p:nvPr/>
        </p:nvSpPr>
        <p:spPr>
          <a:xfrm>
            <a:off x="7511395" y="8212772"/>
            <a:ext cx="444760" cy="307777"/>
          </a:xfrm>
          <a:prstGeom prst="rect">
            <a:avLst/>
          </a:prstGeom>
          <a:solidFill>
            <a:schemeClr val="bg1"/>
          </a:solidFill>
        </p:spPr>
        <p:txBody>
          <a:bodyPr wrap="square" rtlCol="0">
            <a:spAutoFit/>
          </a:bodyPr>
          <a:lstStyle/>
          <a:p>
            <a:pPr algn="ctr"/>
            <a:r>
              <a:rPr lang="en-US" sz="1400" dirty="0">
                <a:latin typeface="Arial Nova Cond" panose="020B0506020202020204" pitchFamily="34" charset="0"/>
              </a:rPr>
              <a:t>Yes</a:t>
            </a:r>
            <a:endParaRPr lang="en-ID" sz="1400" dirty="0">
              <a:latin typeface="Arial Nova Cond" panose="020B0506020202020204" pitchFamily="34" charset="0"/>
            </a:endParaRPr>
          </a:p>
        </p:txBody>
      </p:sp>
    </p:spTree>
    <p:extLst>
      <p:ext uri="{BB962C8B-B14F-4D97-AF65-F5344CB8AC3E}">
        <p14:creationId xmlns:p14="http://schemas.microsoft.com/office/powerpoint/2010/main" val="118922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Graphical user interface&#10;&#10;Description automatically generated">
            <a:extLst>
              <a:ext uri="{FF2B5EF4-FFF2-40B4-BE49-F238E27FC236}">
                <a16:creationId xmlns:a16="http://schemas.microsoft.com/office/drawing/2014/main" id="{8CE56133-81E5-4D7C-BB57-9F394A1D6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357" y="-526855"/>
            <a:ext cx="10811285" cy="10800000"/>
          </a:xfrm>
          <a:prstGeom prst="rect">
            <a:avLst/>
          </a:prstGeom>
        </p:spPr>
      </p:pic>
      <p:sp>
        <p:nvSpPr>
          <p:cNvPr id="3" name="Title 2">
            <a:extLst>
              <a:ext uri="{FF2B5EF4-FFF2-40B4-BE49-F238E27FC236}">
                <a16:creationId xmlns:a16="http://schemas.microsoft.com/office/drawing/2014/main" id="{A4A80E8D-C3B6-464A-9C40-86F79E07F542}"/>
              </a:ext>
            </a:extLst>
          </p:cNvPr>
          <p:cNvSpPr>
            <a:spLocks noGrp="1"/>
          </p:cNvSpPr>
          <p:nvPr>
            <p:ph type="title"/>
          </p:nvPr>
        </p:nvSpPr>
        <p:spPr/>
        <p:txBody>
          <a:bodyPr/>
          <a:lstStyle/>
          <a:p>
            <a:r>
              <a:rPr lang="en-US" dirty="0"/>
              <a:t>Forward Simulation</a:t>
            </a:r>
            <a:endParaRPr lang="en-ID" dirty="0"/>
          </a:p>
        </p:txBody>
      </p:sp>
      <p:sp>
        <p:nvSpPr>
          <p:cNvPr id="5" name="Slide Number Placeholder 4">
            <a:extLst>
              <a:ext uri="{FF2B5EF4-FFF2-40B4-BE49-F238E27FC236}">
                <a16:creationId xmlns:a16="http://schemas.microsoft.com/office/drawing/2014/main" id="{EC9C96B5-4689-4707-8EAD-D00F285DB2C7}"/>
              </a:ext>
            </a:extLst>
          </p:cNvPr>
          <p:cNvSpPr>
            <a:spLocks noGrp="1"/>
          </p:cNvSpPr>
          <p:nvPr>
            <p:ph type="sldNum" sz="quarter" idx="4"/>
          </p:nvPr>
        </p:nvSpPr>
        <p:spPr/>
        <p:txBody>
          <a:bodyPr/>
          <a:lstStyle/>
          <a:p>
            <a:fld id="{9D2B931B-9A15-40DA-A066-61C67E85B59C}" type="slidenum">
              <a:rPr lang="en-ID" smtClean="0"/>
              <a:pPr/>
              <a:t>18</a:t>
            </a:fld>
            <a:endParaRPr lang="en-ID" dirty="0"/>
          </a:p>
        </p:txBody>
      </p:sp>
      <p:sp>
        <p:nvSpPr>
          <p:cNvPr id="2" name="TextBox 1">
            <a:extLst>
              <a:ext uri="{FF2B5EF4-FFF2-40B4-BE49-F238E27FC236}">
                <a16:creationId xmlns:a16="http://schemas.microsoft.com/office/drawing/2014/main" id="{582208EA-D1C1-48C6-AFAD-587744318700}"/>
              </a:ext>
            </a:extLst>
          </p:cNvPr>
          <p:cNvSpPr txBox="1"/>
          <p:nvPr/>
        </p:nvSpPr>
        <p:spPr>
          <a:xfrm>
            <a:off x="5372099" y="8039100"/>
            <a:ext cx="7543800" cy="584775"/>
          </a:xfrm>
          <a:prstGeom prst="rect">
            <a:avLst/>
          </a:prstGeom>
          <a:noFill/>
        </p:spPr>
        <p:txBody>
          <a:bodyPr wrap="square" rtlCol="0">
            <a:spAutoFit/>
          </a:bodyPr>
          <a:lstStyle/>
          <a:p>
            <a:pPr algn="ctr"/>
            <a:r>
              <a:rPr lang="en-US" sz="2000" dirty="0">
                <a:latin typeface="IBM Plex Mono" panose="020B0604020202020204" charset="0"/>
              </a:rPr>
              <a:t>(Vertical component of velocity wavefield)</a:t>
            </a:r>
            <a:r>
              <a:rPr lang="en-US" sz="3200" dirty="0">
                <a:latin typeface="IBM Plex Mono" panose="020B0604020202020204" charset="0"/>
              </a:rPr>
              <a:t> </a:t>
            </a:r>
          </a:p>
        </p:txBody>
      </p:sp>
      <p:sp>
        <p:nvSpPr>
          <p:cNvPr id="6" name="Star: 5 Points 5">
            <a:extLst>
              <a:ext uri="{FF2B5EF4-FFF2-40B4-BE49-F238E27FC236}">
                <a16:creationId xmlns:a16="http://schemas.microsoft.com/office/drawing/2014/main" id="{37361550-6578-4C04-AFBA-3F235FA82516}"/>
              </a:ext>
            </a:extLst>
          </p:cNvPr>
          <p:cNvSpPr/>
          <p:nvPr/>
        </p:nvSpPr>
        <p:spPr>
          <a:xfrm>
            <a:off x="8776854" y="4492145"/>
            <a:ext cx="381000" cy="3810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Isosceles Triangle 8">
            <a:extLst>
              <a:ext uri="{FF2B5EF4-FFF2-40B4-BE49-F238E27FC236}">
                <a16:creationId xmlns:a16="http://schemas.microsoft.com/office/drawing/2014/main" id="{7EC46632-8C59-4B9E-9ED7-0DFE2AE106C0}"/>
              </a:ext>
            </a:extLst>
          </p:cNvPr>
          <p:cNvSpPr/>
          <p:nvPr/>
        </p:nvSpPr>
        <p:spPr>
          <a:xfrm rot="10800000">
            <a:off x="5181599" y="2196979"/>
            <a:ext cx="381000" cy="32844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Isosceles Triangle 9">
            <a:extLst>
              <a:ext uri="{FF2B5EF4-FFF2-40B4-BE49-F238E27FC236}">
                <a16:creationId xmlns:a16="http://schemas.microsoft.com/office/drawing/2014/main" id="{F6D67531-CE1B-4505-B04C-3A6D4AC19A7F}"/>
              </a:ext>
            </a:extLst>
          </p:cNvPr>
          <p:cNvSpPr/>
          <p:nvPr/>
        </p:nvSpPr>
        <p:spPr>
          <a:xfrm rot="10800000">
            <a:off x="12704620" y="2239123"/>
            <a:ext cx="381000" cy="32844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a:extLst>
              <a:ext uri="{FF2B5EF4-FFF2-40B4-BE49-F238E27FC236}">
                <a16:creationId xmlns:a16="http://schemas.microsoft.com/office/drawing/2014/main" id="{C68C96DC-8A58-4FA4-9407-BA46B230631C}"/>
              </a:ext>
            </a:extLst>
          </p:cNvPr>
          <p:cNvSpPr txBox="1"/>
          <p:nvPr/>
        </p:nvSpPr>
        <p:spPr>
          <a:xfrm>
            <a:off x="4876800" y="1729420"/>
            <a:ext cx="1143000" cy="461665"/>
          </a:xfrm>
          <a:prstGeom prst="rect">
            <a:avLst/>
          </a:prstGeom>
          <a:noFill/>
        </p:spPr>
        <p:txBody>
          <a:bodyPr wrap="square" rtlCol="0">
            <a:spAutoFit/>
          </a:bodyPr>
          <a:lstStyle/>
          <a:p>
            <a:r>
              <a:rPr lang="en-US" sz="2400" dirty="0">
                <a:latin typeface="IBM Plex Mono" panose="020B0604020202020204" charset="0"/>
              </a:rPr>
              <a:t>ST01</a:t>
            </a:r>
            <a:endParaRPr lang="en-ID" sz="2400" dirty="0">
              <a:latin typeface="IBM Plex Mono" panose="020B0604020202020204" charset="0"/>
            </a:endParaRPr>
          </a:p>
        </p:txBody>
      </p:sp>
      <p:sp>
        <p:nvSpPr>
          <p:cNvPr id="12" name="TextBox 11">
            <a:extLst>
              <a:ext uri="{FF2B5EF4-FFF2-40B4-BE49-F238E27FC236}">
                <a16:creationId xmlns:a16="http://schemas.microsoft.com/office/drawing/2014/main" id="{F2B8EC10-FD0C-4821-B56C-B048451164AA}"/>
              </a:ext>
            </a:extLst>
          </p:cNvPr>
          <p:cNvSpPr txBox="1"/>
          <p:nvPr/>
        </p:nvSpPr>
        <p:spPr>
          <a:xfrm>
            <a:off x="12420600" y="1771563"/>
            <a:ext cx="1143000" cy="461665"/>
          </a:xfrm>
          <a:prstGeom prst="rect">
            <a:avLst/>
          </a:prstGeom>
          <a:noFill/>
        </p:spPr>
        <p:txBody>
          <a:bodyPr wrap="square" rtlCol="0">
            <a:spAutoFit/>
          </a:bodyPr>
          <a:lstStyle/>
          <a:p>
            <a:r>
              <a:rPr lang="en-US" sz="2400" dirty="0">
                <a:latin typeface="IBM Plex Mono" panose="020B0604020202020204" charset="0"/>
              </a:rPr>
              <a:t>ST05</a:t>
            </a:r>
            <a:endParaRPr lang="en-ID" sz="2400" dirty="0">
              <a:latin typeface="IBM Plex Mono" panose="020B0604020202020204" charset="0"/>
            </a:endParaRPr>
          </a:p>
        </p:txBody>
      </p:sp>
      <p:pic>
        <p:nvPicPr>
          <p:cNvPr id="13" name="Picture 12" descr="A picture containing diagram&#10;&#10;Description automatically generated">
            <a:extLst>
              <a:ext uri="{FF2B5EF4-FFF2-40B4-BE49-F238E27FC236}">
                <a16:creationId xmlns:a16="http://schemas.microsoft.com/office/drawing/2014/main" id="{0467FE75-51B4-4EB6-B39D-911C0F5D83AD}"/>
              </a:ext>
            </a:extLst>
          </p:cNvPr>
          <p:cNvPicPr>
            <a:picLocks noChangeAspect="1"/>
          </p:cNvPicPr>
          <p:nvPr/>
        </p:nvPicPr>
        <p:blipFill>
          <a:blip r:embed="rId3"/>
          <a:stretch>
            <a:fillRect/>
          </a:stretch>
        </p:blipFill>
        <p:spPr>
          <a:xfrm>
            <a:off x="2059132" y="5524500"/>
            <a:ext cx="2161473" cy="2068989"/>
          </a:xfrm>
          <a:prstGeom prst="rect">
            <a:avLst/>
          </a:prstGeom>
        </p:spPr>
      </p:pic>
      <p:sp>
        <p:nvSpPr>
          <p:cNvPr id="14" name="Rectangle 13">
            <a:extLst>
              <a:ext uri="{FF2B5EF4-FFF2-40B4-BE49-F238E27FC236}">
                <a16:creationId xmlns:a16="http://schemas.microsoft.com/office/drawing/2014/main" id="{AAD4E744-C887-4DE7-B060-C207352FBB28}"/>
              </a:ext>
            </a:extLst>
          </p:cNvPr>
          <p:cNvSpPr/>
          <p:nvPr/>
        </p:nvSpPr>
        <p:spPr>
          <a:xfrm flipH="1">
            <a:off x="3078481" y="5323839"/>
            <a:ext cx="45719" cy="238887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306733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background pattern&#10;&#10;Description automatically generated">
            <a:extLst>
              <a:ext uri="{FF2B5EF4-FFF2-40B4-BE49-F238E27FC236}">
                <a16:creationId xmlns:a16="http://schemas.microsoft.com/office/drawing/2014/main" id="{0CB89529-4AC1-4507-8010-22F32995B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357" y="-513000"/>
            <a:ext cx="10811285" cy="10800000"/>
          </a:xfrm>
          <a:prstGeom prst="rect">
            <a:avLst/>
          </a:prstGeom>
        </p:spPr>
      </p:pic>
      <p:sp>
        <p:nvSpPr>
          <p:cNvPr id="3" name="Title 2">
            <a:extLst>
              <a:ext uri="{FF2B5EF4-FFF2-40B4-BE49-F238E27FC236}">
                <a16:creationId xmlns:a16="http://schemas.microsoft.com/office/drawing/2014/main" id="{A4A80E8D-C3B6-464A-9C40-86F79E07F542}"/>
              </a:ext>
            </a:extLst>
          </p:cNvPr>
          <p:cNvSpPr>
            <a:spLocks noGrp="1"/>
          </p:cNvSpPr>
          <p:nvPr>
            <p:ph type="title"/>
          </p:nvPr>
        </p:nvSpPr>
        <p:spPr/>
        <p:txBody>
          <a:bodyPr/>
          <a:lstStyle/>
          <a:p>
            <a:r>
              <a:rPr lang="en-US" dirty="0"/>
              <a:t>Adjoint Simulation</a:t>
            </a:r>
            <a:endParaRPr lang="en-ID" dirty="0"/>
          </a:p>
        </p:txBody>
      </p:sp>
      <p:sp>
        <p:nvSpPr>
          <p:cNvPr id="5" name="Slide Number Placeholder 4">
            <a:extLst>
              <a:ext uri="{FF2B5EF4-FFF2-40B4-BE49-F238E27FC236}">
                <a16:creationId xmlns:a16="http://schemas.microsoft.com/office/drawing/2014/main" id="{EC9C96B5-4689-4707-8EAD-D00F285DB2C7}"/>
              </a:ext>
            </a:extLst>
          </p:cNvPr>
          <p:cNvSpPr>
            <a:spLocks noGrp="1"/>
          </p:cNvSpPr>
          <p:nvPr>
            <p:ph type="sldNum" sz="quarter" idx="4"/>
          </p:nvPr>
        </p:nvSpPr>
        <p:spPr/>
        <p:txBody>
          <a:bodyPr/>
          <a:lstStyle/>
          <a:p>
            <a:fld id="{9D2B931B-9A15-40DA-A066-61C67E85B59C}" type="slidenum">
              <a:rPr lang="en-ID" smtClean="0"/>
              <a:pPr/>
              <a:t>19</a:t>
            </a:fld>
            <a:endParaRPr lang="en-ID" dirty="0"/>
          </a:p>
        </p:txBody>
      </p:sp>
      <p:sp>
        <p:nvSpPr>
          <p:cNvPr id="24" name="Star: 5 Points 23">
            <a:extLst>
              <a:ext uri="{FF2B5EF4-FFF2-40B4-BE49-F238E27FC236}">
                <a16:creationId xmlns:a16="http://schemas.microsoft.com/office/drawing/2014/main" id="{DF2051BA-0BBE-45C0-9081-535FF957B66E}"/>
              </a:ext>
            </a:extLst>
          </p:cNvPr>
          <p:cNvSpPr/>
          <p:nvPr/>
        </p:nvSpPr>
        <p:spPr>
          <a:xfrm>
            <a:off x="8797636" y="4457700"/>
            <a:ext cx="381000" cy="381000"/>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Isosceles Triangle 11">
            <a:extLst>
              <a:ext uri="{FF2B5EF4-FFF2-40B4-BE49-F238E27FC236}">
                <a16:creationId xmlns:a16="http://schemas.microsoft.com/office/drawing/2014/main" id="{6E096DBF-5CBC-4BBF-B22D-CB0368D775D1}"/>
              </a:ext>
            </a:extLst>
          </p:cNvPr>
          <p:cNvSpPr/>
          <p:nvPr/>
        </p:nvSpPr>
        <p:spPr>
          <a:xfrm rot="10800000">
            <a:off x="5181599" y="2196979"/>
            <a:ext cx="381000" cy="32844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Isosceles Triangle 25">
            <a:extLst>
              <a:ext uri="{FF2B5EF4-FFF2-40B4-BE49-F238E27FC236}">
                <a16:creationId xmlns:a16="http://schemas.microsoft.com/office/drawing/2014/main" id="{BB7CF682-2BA0-4ACB-8AC2-E355534DCD48}"/>
              </a:ext>
            </a:extLst>
          </p:cNvPr>
          <p:cNvSpPr/>
          <p:nvPr/>
        </p:nvSpPr>
        <p:spPr>
          <a:xfrm rot="10800000">
            <a:off x="12704620" y="2239123"/>
            <a:ext cx="381000" cy="32844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TextBox 27">
            <a:extLst>
              <a:ext uri="{FF2B5EF4-FFF2-40B4-BE49-F238E27FC236}">
                <a16:creationId xmlns:a16="http://schemas.microsoft.com/office/drawing/2014/main" id="{C76AFACA-FAA5-496B-B703-05155969450A}"/>
              </a:ext>
            </a:extLst>
          </p:cNvPr>
          <p:cNvSpPr txBox="1"/>
          <p:nvPr/>
        </p:nvSpPr>
        <p:spPr>
          <a:xfrm>
            <a:off x="4876800" y="1729420"/>
            <a:ext cx="1143000" cy="461665"/>
          </a:xfrm>
          <a:prstGeom prst="rect">
            <a:avLst/>
          </a:prstGeom>
          <a:noFill/>
        </p:spPr>
        <p:txBody>
          <a:bodyPr wrap="square" rtlCol="0">
            <a:spAutoFit/>
          </a:bodyPr>
          <a:lstStyle/>
          <a:p>
            <a:r>
              <a:rPr lang="en-US" sz="2400" dirty="0">
                <a:latin typeface="IBM Plex Mono" panose="020B0604020202020204" charset="0"/>
              </a:rPr>
              <a:t>ST01</a:t>
            </a:r>
            <a:endParaRPr lang="en-ID" sz="2400" dirty="0">
              <a:latin typeface="IBM Plex Mono" panose="020B0604020202020204" charset="0"/>
            </a:endParaRPr>
          </a:p>
        </p:txBody>
      </p:sp>
      <p:sp>
        <p:nvSpPr>
          <p:cNvPr id="30" name="TextBox 29">
            <a:extLst>
              <a:ext uri="{FF2B5EF4-FFF2-40B4-BE49-F238E27FC236}">
                <a16:creationId xmlns:a16="http://schemas.microsoft.com/office/drawing/2014/main" id="{708AFE12-6819-49AE-9060-374834B10B71}"/>
              </a:ext>
            </a:extLst>
          </p:cNvPr>
          <p:cNvSpPr txBox="1"/>
          <p:nvPr/>
        </p:nvSpPr>
        <p:spPr>
          <a:xfrm>
            <a:off x="12420600" y="1771563"/>
            <a:ext cx="1143000" cy="461665"/>
          </a:xfrm>
          <a:prstGeom prst="rect">
            <a:avLst/>
          </a:prstGeom>
          <a:noFill/>
        </p:spPr>
        <p:txBody>
          <a:bodyPr wrap="square" rtlCol="0">
            <a:spAutoFit/>
          </a:bodyPr>
          <a:lstStyle/>
          <a:p>
            <a:r>
              <a:rPr lang="en-US" sz="2400" dirty="0">
                <a:latin typeface="IBM Plex Mono" panose="020B0604020202020204" charset="0"/>
              </a:rPr>
              <a:t>ST05</a:t>
            </a:r>
            <a:endParaRPr lang="en-ID" sz="2400" dirty="0">
              <a:latin typeface="IBM Plex Mono" panose="020B0604020202020204" charset="0"/>
            </a:endParaRPr>
          </a:p>
        </p:txBody>
      </p:sp>
      <p:pic>
        <p:nvPicPr>
          <p:cNvPr id="16" name="Picture 15" descr="A picture containing diagram&#10;&#10;Description automatically generated">
            <a:extLst>
              <a:ext uri="{FF2B5EF4-FFF2-40B4-BE49-F238E27FC236}">
                <a16:creationId xmlns:a16="http://schemas.microsoft.com/office/drawing/2014/main" id="{7FF2311D-2E15-4939-97D1-BA15F5EF7E54}"/>
              </a:ext>
            </a:extLst>
          </p:cNvPr>
          <p:cNvPicPr>
            <a:picLocks noChangeAspect="1"/>
          </p:cNvPicPr>
          <p:nvPr/>
        </p:nvPicPr>
        <p:blipFill>
          <a:blip r:embed="rId3"/>
          <a:stretch>
            <a:fillRect/>
          </a:stretch>
        </p:blipFill>
        <p:spPr>
          <a:xfrm>
            <a:off x="2059132" y="5524500"/>
            <a:ext cx="2161473" cy="2068989"/>
          </a:xfrm>
          <a:prstGeom prst="rect">
            <a:avLst/>
          </a:prstGeom>
        </p:spPr>
      </p:pic>
      <p:sp>
        <p:nvSpPr>
          <p:cNvPr id="18" name="Rectangle 17">
            <a:extLst>
              <a:ext uri="{FF2B5EF4-FFF2-40B4-BE49-F238E27FC236}">
                <a16:creationId xmlns:a16="http://schemas.microsoft.com/office/drawing/2014/main" id="{883BA769-3F12-44FE-9B61-CA21A2D921FA}"/>
              </a:ext>
            </a:extLst>
          </p:cNvPr>
          <p:cNvSpPr/>
          <p:nvPr/>
        </p:nvSpPr>
        <p:spPr>
          <a:xfrm flipH="1">
            <a:off x="3078481" y="5323839"/>
            <a:ext cx="45719" cy="2388873"/>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TextBox 31">
            <a:extLst>
              <a:ext uri="{FF2B5EF4-FFF2-40B4-BE49-F238E27FC236}">
                <a16:creationId xmlns:a16="http://schemas.microsoft.com/office/drawing/2014/main" id="{BAF4F123-6234-4FD5-B04D-A204BB39A9D8}"/>
              </a:ext>
            </a:extLst>
          </p:cNvPr>
          <p:cNvSpPr txBox="1"/>
          <p:nvPr/>
        </p:nvSpPr>
        <p:spPr>
          <a:xfrm>
            <a:off x="5372099" y="8039100"/>
            <a:ext cx="7543800" cy="584775"/>
          </a:xfrm>
          <a:prstGeom prst="rect">
            <a:avLst/>
          </a:prstGeom>
          <a:noFill/>
        </p:spPr>
        <p:txBody>
          <a:bodyPr wrap="square" rtlCol="0">
            <a:spAutoFit/>
          </a:bodyPr>
          <a:lstStyle/>
          <a:p>
            <a:pPr algn="ctr"/>
            <a:r>
              <a:rPr lang="en-US" sz="2000" dirty="0">
                <a:latin typeface="IBM Plex Mono" panose="020B0604020202020204" charset="0"/>
              </a:rPr>
              <a:t>(Vertical component of velocity wavefield)</a:t>
            </a:r>
            <a:r>
              <a:rPr lang="en-US" sz="3200" dirty="0">
                <a:latin typeface="IBM Plex Mono" panose="020B0604020202020204" charset="0"/>
              </a:rPr>
              <a:t> </a:t>
            </a:r>
          </a:p>
        </p:txBody>
      </p:sp>
    </p:spTree>
    <p:extLst>
      <p:ext uri="{BB962C8B-B14F-4D97-AF65-F5344CB8AC3E}">
        <p14:creationId xmlns:p14="http://schemas.microsoft.com/office/powerpoint/2010/main" val="1731093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3F0941-BBDF-42D0-8F55-862239A693F5}"/>
              </a:ext>
            </a:extLst>
          </p:cNvPr>
          <p:cNvSpPr>
            <a:spLocks noGrp="1"/>
          </p:cNvSpPr>
          <p:nvPr>
            <p:ph sz="quarter" idx="10"/>
          </p:nvPr>
        </p:nvSpPr>
        <p:spPr/>
        <p:txBody>
          <a:bodyPr/>
          <a:lstStyle/>
          <a:p>
            <a:r>
              <a:rPr lang="en-US" sz="3600" dirty="0"/>
              <a:t>Full Waveform Inversion technology </a:t>
            </a:r>
          </a:p>
          <a:p>
            <a:r>
              <a:rPr lang="en-US" sz="3600" dirty="0"/>
              <a:t>Forward and Adjoint simulation</a:t>
            </a:r>
          </a:p>
          <a:p>
            <a:r>
              <a:rPr lang="en-US" sz="3600" dirty="0"/>
              <a:t>Preliminary results of CMT Inversion</a:t>
            </a:r>
            <a:endParaRPr lang="en-ID" dirty="0"/>
          </a:p>
        </p:txBody>
      </p:sp>
      <p:sp>
        <p:nvSpPr>
          <p:cNvPr id="3" name="Title 2">
            <a:extLst>
              <a:ext uri="{FF2B5EF4-FFF2-40B4-BE49-F238E27FC236}">
                <a16:creationId xmlns:a16="http://schemas.microsoft.com/office/drawing/2014/main" id="{14B3A5FB-05B6-4ACE-862B-CFEA2C1D2D25}"/>
              </a:ext>
            </a:extLst>
          </p:cNvPr>
          <p:cNvSpPr>
            <a:spLocks noGrp="1"/>
          </p:cNvSpPr>
          <p:nvPr>
            <p:ph type="title"/>
          </p:nvPr>
        </p:nvSpPr>
        <p:spPr/>
        <p:txBody>
          <a:bodyPr/>
          <a:lstStyle/>
          <a:p>
            <a:r>
              <a:rPr lang="en-US" dirty="0"/>
              <a:t>Outline</a:t>
            </a:r>
            <a:endParaRPr lang="en-ID" dirty="0"/>
          </a:p>
        </p:txBody>
      </p:sp>
      <p:sp>
        <p:nvSpPr>
          <p:cNvPr id="5" name="Slide Number Placeholder 4">
            <a:extLst>
              <a:ext uri="{FF2B5EF4-FFF2-40B4-BE49-F238E27FC236}">
                <a16:creationId xmlns:a16="http://schemas.microsoft.com/office/drawing/2014/main" id="{DADFBA1A-50ED-4F3D-AD64-44C8CF9C54E2}"/>
              </a:ext>
            </a:extLst>
          </p:cNvPr>
          <p:cNvSpPr>
            <a:spLocks noGrp="1"/>
          </p:cNvSpPr>
          <p:nvPr>
            <p:ph type="sldNum" sz="quarter" idx="4"/>
          </p:nvPr>
        </p:nvSpPr>
        <p:spPr/>
        <p:txBody>
          <a:bodyPr/>
          <a:lstStyle/>
          <a:p>
            <a:fld id="{9D2B931B-9A15-40DA-A066-61C67E85B59C}" type="slidenum">
              <a:rPr lang="en-ID" smtClean="0"/>
              <a:pPr/>
              <a:t>2</a:t>
            </a:fld>
            <a:endParaRPr lang="en-ID" dirty="0"/>
          </a:p>
        </p:txBody>
      </p:sp>
    </p:spTree>
    <p:extLst>
      <p:ext uri="{BB962C8B-B14F-4D97-AF65-F5344CB8AC3E}">
        <p14:creationId xmlns:p14="http://schemas.microsoft.com/office/powerpoint/2010/main" val="1926585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277707-58C7-49E2-BFDD-002CA0339DB8}"/>
              </a:ext>
            </a:extLst>
          </p:cNvPr>
          <p:cNvSpPr>
            <a:spLocks noGrp="1"/>
          </p:cNvSpPr>
          <p:nvPr>
            <p:ph type="sldNum" sz="quarter" idx="4"/>
          </p:nvPr>
        </p:nvSpPr>
        <p:spPr/>
        <p:txBody>
          <a:bodyPr/>
          <a:lstStyle/>
          <a:p>
            <a:fld id="{9D2B931B-9A15-40DA-A066-61C67E85B59C}" type="slidenum">
              <a:rPr lang="en-ID" smtClean="0"/>
              <a:pPr/>
              <a:t>20</a:t>
            </a:fld>
            <a:endParaRPr lang="en-ID" dirty="0"/>
          </a:p>
        </p:txBody>
      </p:sp>
      <p:sp>
        <p:nvSpPr>
          <p:cNvPr id="12" name="Isosceles Triangle 11">
            <a:extLst>
              <a:ext uri="{FF2B5EF4-FFF2-40B4-BE49-F238E27FC236}">
                <a16:creationId xmlns:a16="http://schemas.microsoft.com/office/drawing/2014/main" id="{BA511352-2EBD-45BC-B7B3-7C43100E9EA6}"/>
              </a:ext>
            </a:extLst>
          </p:cNvPr>
          <p:cNvSpPr/>
          <p:nvPr/>
        </p:nvSpPr>
        <p:spPr>
          <a:xfrm rot="10800000">
            <a:off x="10446001" y="4353741"/>
            <a:ext cx="321859" cy="277465"/>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Isosceles Triangle 12">
            <a:extLst>
              <a:ext uri="{FF2B5EF4-FFF2-40B4-BE49-F238E27FC236}">
                <a16:creationId xmlns:a16="http://schemas.microsoft.com/office/drawing/2014/main" id="{1FEAB4CB-6D45-4F21-9476-37589623F8EA}"/>
              </a:ext>
            </a:extLst>
          </p:cNvPr>
          <p:cNvSpPr/>
          <p:nvPr/>
        </p:nvSpPr>
        <p:spPr>
          <a:xfrm rot="10800000">
            <a:off x="7519622" y="4385288"/>
            <a:ext cx="321859" cy="277465"/>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Isosceles Triangle 13">
            <a:extLst>
              <a:ext uri="{FF2B5EF4-FFF2-40B4-BE49-F238E27FC236}">
                <a16:creationId xmlns:a16="http://schemas.microsoft.com/office/drawing/2014/main" id="{5B6B57EF-EA82-4EB0-8EE1-433656C5C93D}"/>
              </a:ext>
            </a:extLst>
          </p:cNvPr>
          <p:cNvSpPr/>
          <p:nvPr/>
        </p:nvSpPr>
        <p:spPr>
          <a:xfrm rot="10800000">
            <a:off x="10472107" y="6802020"/>
            <a:ext cx="321859" cy="277465"/>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Isosceles Triangle 14">
            <a:extLst>
              <a:ext uri="{FF2B5EF4-FFF2-40B4-BE49-F238E27FC236}">
                <a16:creationId xmlns:a16="http://schemas.microsoft.com/office/drawing/2014/main" id="{5AD1D037-7700-4277-A8B1-F8D308FEB42B}"/>
              </a:ext>
            </a:extLst>
          </p:cNvPr>
          <p:cNvSpPr/>
          <p:nvPr/>
        </p:nvSpPr>
        <p:spPr>
          <a:xfrm rot="10800000">
            <a:off x="7545728" y="6833567"/>
            <a:ext cx="321859" cy="277465"/>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1A831FBC-9F01-4A39-B3E2-A957F02EE317}"/>
              </a:ext>
            </a:extLst>
          </p:cNvPr>
          <p:cNvSpPr txBox="1"/>
          <p:nvPr/>
        </p:nvSpPr>
        <p:spPr>
          <a:xfrm>
            <a:off x="10115895" y="3892075"/>
            <a:ext cx="98206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ST02</a:t>
            </a:r>
            <a:endParaRPr lang="en-ID" sz="24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ED52EC6-471E-44F3-BDE0-CD24B8191A78}"/>
              </a:ext>
            </a:extLst>
          </p:cNvPr>
          <p:cNvSpPr txBox="1"/>
          <p:nvPr/>
        </p:nvSpPr>
        <p:spPr>
          <a:xfrm>
            <a:off x="10142001" y="6340355"/>
            <a:ext cx="98206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ST04</a:t>
            </a:r>
            <a:endParaRPr lang="en-ID" sz="2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D468144B-BD2A-47E2-AF3E-C14C5A755DA3}"/>
              </a:ext>
            </a:extLst>
          </p:cNvPr>
          <p:cNvSpPr txBox="1"/>
          <p:nvPr/>
        </p:nvSpPr>
        <p:spPr>
          <a:xfrm>
            <a:off x="7189516" y="6340355"/>
            <a:ext cx="98206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ST06</a:t>
            </a:r>
            <a:endParaRPr lang="en-ID" sz="24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988FF232-DB1A-4138-988C-5572CA54953F}"/>
              </a:ext>
            </a:extLst>
          </p:cNvPr>
          <p:cNvSpPr txBox="1"/>
          <p:nvPr/>
        </p:nvSpPr>
        <p:spPr>
          <a:xfrm>
            <a:off x="7189516" y="3892074"/>
            <a:ext cx="98206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ST08</a:t>
            </a:r>
            <a:endParaRPr lang="en-ID" sz="2400"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867C86D9-1E8A-44B2-97DC-C128BA6145AD}"/>
              </a:ext>
            </a:extLst>
          </p:cNvPr>
          <p:cNvPicPr>
            <a:picLocks noChangeAspect="1"/>
          </p:cNvPicPr>
          <p:nvPr/>
        </p:nvPicPr>
        <p:blipFill rotWithShape="1">
          <a:blip r:embed="rId2"/>
          <a:srcRect l="52281"/>
          <a:stretch/>
        </p:blipFill>
        <p:spPr>
          <a:xfrm>
            <a:off x="8169660" y="4536804"/>
            <a:ext cx="1788620" cy="1986392"/>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ED520F77-7D88-48C0-B40B-D126E555CC88}"/>
              </a:ext>
            </a:extLst>
          </p:cNvPr>
          <p:cNvPicPr>
            <a:picLocks noChangeAspect="1"/>
          </p:cNvPicPr>
          <p:nvPr/>
        </p:nvPicPr>
        <p:blipFill rotWithShape="1">
          <a:blip r:embed="rId3">
            <a:extLst>
              <a:ext uri="{28A0092B-C50C-407E-A947-70E740481C1C}">
                <a14:useLocalDpi xmlns:a14="http://schemas.microsoft.com/office/drawing/2010/main" val="0"/>
              </a:ext>
            </a:extLst>
          </a:blip>
          <a:srcRect t="64781"/>
          <a:stretch/>
        </p:blipFill>
        <p:spPr>
          <a:xfrm>
            <a:off x="10767860" y="2440312"/>
            <a:ext cx="5528615" cy="1743148"/>
          </a:xfrm>
          <a:prstGeom prst="rect">
            <a:avLst/>
          </a:prstGeom>
        </p:spPr>
      </p:pic>
      <p:pic>
        <p:nvPicPr>
          <p:cNvPr id="26" name="Picture 25" descr="A picture containing graphical user interface&#10;&#10;Description automatically generated">
            <a:extLst>
              <a:ext uri="{FF2B5EF4-FFF2-40B4-BE49-F238E27FC236}">
                <a16:creationId xmlns:a16="http://schemas.microsoft.com/office/drawing/2014/main" id="{BDED6018-9B7D-44D9-AA4D-51F122F0317A}"/>
              </a:ext>
            </a:extLst>
          </p:cNvPr>
          <p:cNvPicPr>
            <a:picLocks noChangeAspect="1"/>
          </p:cNvPicPr>
          <p:nvPr/>
        </p:nvPicPr>
        <p:blipFill rotWithShape="1">
          <a:blip r:embed="rId4">
            <a:extLst>
              <a:ext uri="{28A0092B-C50C-407E-A947-70E740481C1C}">
                <a14:useLocalDpi xmlns:a14="http://schemas.microsoft.com/office/drawing/2010/main" val="0"/>
              </a:ext>
            </a:extLst>
          </a:blip>
          <a:srcRect t="64585"/>
          <a:stretch/>
        </p:blipFill>
        <p:spPr>
          <a:xfrm>
            <a:off x="10744200" y="6972300"/>
            <a:ext cx="5528615" cy="1752870"/>
          </a:xfrm>
          <a:prstGeom prst="rect">
            <a:avLst/>
          </a:prstGeom>
        </p:spPr>
      </p:pic>
      <p:pic>
        <p:nvPicPr>
          <p:cNvPr id="28" name="Picture 27" descr="Graphical user interface&#10;&#10;Description automatically generated">
            <a:extLst>
              <a:ext uri="{FF2B5EF4-FFF2-40B4-BE49-F238E27FC236}">
                <a16:creationId xmlns:a16="http://schemas.microsoft.com/office/drawing/2014/main" id="{5EDAC232-0EF1-44ED-A871-269E69B18436}"/>
              </a:ext>
            </a:extLst>
          </p:cNvPr>
          <p:cNvPicPr>
            <a:picLocks noChangeAspect="1"/>
          </p:cNvPicPr>
          <p:nvPr/>
        </p:nvPicPr>
        <p:blipFill rotWithShape="1">
          <a:blip r:embed="rId5">
            <a:extLst>
              <a:ext uri="{28A0092B-C50C-407E-A947-70E740481C1C}">
                <a14:useLocalDpi xmlns:a14="http://schemas.microsoft.com/office/drawing/2010/main" val="0"/>
              </a:ext>
            </a:extLst>
          </a:blip>
          <a:srcRect t="63739"/>
          <a:stretch/>
        </p:blipFill>
        <p:spPr>
          <a:xfrm>
            <a:off x="1848483" y="6869504"/>
            <a:ext cx="5431087" cy="1794776"/>
          </a:xfrm>
          <a:prstGeom prst="rect">
            <a:avLst/>
          </a:prstGeom>
        </p:spPr>
      </p:pic>
      <p:pic>
        <p:nvPicPr>
          <p:cNvPr id="30" name="Picture 29" descr="Graphical user interface&#10;&#10;Description automatically generated with medium confidence">
            <a:extLst>
              <a:ext uri="{FF2B5EF4-FFF2-40B4-BE49-F238E27FC236}">
                <a16:creationId xmlns:a16="http://schemas.microsoft.com/office/drawing/2014/main" id="{38A8E7EE-FC10-4D08-839D-362EAB1DCDC3}"/>
              </a:ext>
            </a:extLst>
          </p:cNvPr>
          <p:cNvPicPr>
            <a:picLocks noChangeAspect="1"/>
          </p:cNvPicPr>
          <p:nvPr/>
        </p:nvPicPr>
        <p:blipFill rotWithShape="1">
          <a:blip r:embed="rId6">
            <a:extLst>
              <a:ext uri="{28A0092B-C50C-407E-A947-70E740481C1C}">
                <a14:useLocalDpi xmlns:a14="http://schemas.microsoft.com/office/drawing/2010/main" val="0"/>
              </a:ext>
            </a:extLst>
          </a:blip>
          <a:srcRect t="63739"/>
          <a:stretch/>
        </p:blipFill>
        <p:spPr>
          <a:xfrm>
            <a:off x="1848482" y="2328130"/>
            <a:ext cx="5431087" cy="1794776"/>
          </a:xfrm>
          <a:prstGeom prst="rect">
            <a:avLst/>
          </a:prstGeom>
        </p:spPr>
      </p:pic>
      <p:sp>
        <p:nvSpPr>
          <p:cNvPr id="27" name="Title 2">
            <a:extLst>
              <a:ext uri="{FF2B5EF4-FFF2-40B4-BE49-F238E27FC236}">
                <a16:creationId xmlns:a16="http://schemas.microsoft.com/office/drawing/2014/main" id="{421B7A24-507E-4B04-B560-C3ED52AEBFD1}"/>
              </a:ext>
            </a:extLst>
          </p:cNvPr>
          <p:cNvSpPr>
            <a:spLocks noGrp="1"/>
          </p:cNvSpPr>
          <p:nvPr>
            <p:ph type="title"/>
          </p:nvPr>
        </p:nvSpPr>
        <p:spPr>
          <a:xfrm>
            <a:off x="1921260" y="663307"/>
            <a:ext cx="12496800" cy="1146176"/>
          </a:xfrm>
        </p:spPr>
        <p:txBody>
          <a:bodyPr/>
          <a:lstStyle/>
          <a:p>
            <a:r>
              <a:rPr lang="en-US" sz="4400" dirty="0"/>
              <a:t>Simulated seismogram</a:t>
            </a:r>
            <a:br>
              <a:rPr lang="en-US" sz="4400" dirty="0"/>
            </a:br>
            <a:r>
              <a:rPr lang="en-US" sz="4400" dirty="0"/>
              <a:t>(</a:t>
            </a:r>
            <a:r>
              <a:rPr lang="en-US" sz="4400" i="1" dirty="0"/>
              <a:t>True data</a:t>
            </a:r>
            <a:r>
              <a:rPr lang="en-US" sz="4400" dirty="0"/>
              <a:t>)</a:t>
            </a:r>
            <a:endParaRPr lang="en-ID" sz="4400" dirty="0"/>
          </a:p>
        </p:txBody>
      </p:sp>
    </p:spTree>
    <p:extLst>
      <p:ext uri="{BB962C8B-B14F-4D97-AF65-F5344CB8AC3E}">
        <p14:creationId xmlns:p14="http://schemas.microsoft.com/office/powerpoint/2010/main" val="4117317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277707-58C7-49E2-BFDD-002CA0339DB8}"/>
              </a:ext>
            </a:extLst>
          </p:cNvPr>
          <p:cNvSpPr>
            <a:spLocks noGrp="1"/>
          </p:cNvSpPr>
          <p:nvPr>
            <p:ph type="sldNum" sz="quarter" idx="4"/>
          </p:nvPr>
        </p:nvSpPr>
        <p:spPr/>
        <p:txBody>
          <a:bodyPr/>
          <a:lstStyle/>
          <a:p>
            <a:fld id="{9D2B931B-9A15-40DA-A066-61C67E85B59C}" type="slidenum">
              <a:rPr lang="en-ID" smtClean="0"/>
              <a:pPr/>
              <a:t>21</a:t>
            </a:fld>
            <a:endParaRPr lang="en-ID" dirty="0"/>
          </a:p>
        </p:txBody>
      </p:sp>
      <p:sp>
        <p:nvSpPr>
          <p:cNvPr id="12" name="Isosceles Triangle 11">
            <a:extLst>
              <a:ext uri="{FF2B5EF4-FFF2-40B4-BE49-F238E27FC236}">
                <a16:creationId xmlns:a16="http://schemas.microsoft.com/office/drawing/2014/main" id="{BA511352-2EBD-45BC-B7B3-7C43100E9EA6}"/>
              </a:ext>
            </a:extLst>
          </p:cNvPr>
          <p:cNvSpPr/>
          <p:nvPr/>
        </p:nvSpPr>
        <p:spPr>
          <a:xfrm rot="10800000">
            <a:off x="10422341" y="4447821"/>
            <a:ext cx="321859" cy="277465"/>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Isosceles Triangle 12">
            <a:extLst>
              <a:ext uri="{FF2B5EF4-FFF2-40B4-BE49-F238E27FC236}">
                <a16:creationId xmlns:a16="http://schemas.microsoft.com/office/drawing/2014/main" id="{1FEAB4CB-6D45-4F21-9476-37589623F8EA}"/>
              </a:ext>
            </a:extLst>
          </p:cNvPr>
          <p:cNvSpPr/>
          <p:nvPr/>
        </p:nvSpPr>
        <p:spPr>
          <a:xfrm rot="10800000">
            <a:off x="7495962" y="4479368"/>
            <a:ext cx="321859" cy="277465"/>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Isosceles Triangle 13">
            <a:extLst>
              <a:ext uri="{FF2B5EF4-FFF2-40B4-BE49-F238E27FC236}">
                <a16:creationId xmlns:a16="http://schemas.microsoft.com/office/drawing/2014/main" id="{5B6B57EF-EA82-4EB0-8EE1-433656C5C93D}"/>
              </a:ext>
            </a:extLst>
          </p:cNvPr>
          <p:cNvSpPr/>
          <p:nvPr/>
        </p:nvSpPr>
        <p:spPr>
          <a:xfrm rot="10800000">
            <a:off x="10448447" y="6896100"/>
            <a:ext cx="321859" cy="277465"/>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Isosceles Triangle 14">
            <a:extLst>
              <a:ext uri="{FF2B5EF4-FFF2-40B4-BE49-F238E27FC236}">
                <a16:creationId xmlns:a16="http://schemas.microsoft.com/office/drawing/2014/main" id="{5AD1D037-7700-4277-A8B1-F8D308FEB42B}"/>
              </a:ext>
            </a:extLst>
          </p:cNvPr>
          <p:cNvSpPr/>
          <p:nvPr/>
        </p:nvSpPr>
        <p:spPr>
          <a:xfrm rot="10800000">
            <a:off x="7522068" y="6927647"/>
            <a:ext cx="321859" cy="277465"/>
          </a:xfrm>
          <a:prstGeom prst="triangl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1A831FBC-9F01-4A39-B3E2-A957F02EE317}"/>
              </a:ext>
            </a:extLst>
          </p:cNvPr>
          <p:cNvSpPr txBox="1"/>
          <p:nvPr/>
        </p:nvSpPr>
        <p:spPr>
          <a:xfrm>
            <a:off x="10092235" y="3986155"/>
            <a:ext cx="98206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ST02</a:t>
            </a:r>
            <a:endParaRPr lang="en-ID" sz="24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ED52EC6-471E-44F3-BDE0-CD24B8191A78}"/>
              </a:ext>
            </a:extLst>
          </p:cNvPr>
          <p:cNvSpPr txBox="1"/>
          <p:nvPr/>
        </p:nvSpPr>
        <p:spPr>
          <a:xfrm>
            <a:off x="10118341" y="6434435"/>
            <a:ext cx="98206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ST04</a:t>
            </a:r>
            <a:endParaRPr lang="en-ID" sz="2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D468144B-BD2A-47E2-AF3E-C14C5A755DA3}"/>
              </a:ext>
            </a:extLst>
          </p:cNvPr>
          <p:cNvSpPr txBox="1"/>
          <p:nvPr/>
        </p:nvSpPr>
        <p:spPr>
          <a:xfrm>
            <a:off x="7165856" y="6434435"/>
            <a:ext cx="98206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ST06</a:t>
            </a:r>
            <a:endParaRPr lang="en-ID" sz="24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988FF232-DB1A-4138-988C-5572CA54953F}"/>
              </a:ext>
            </a:extLst>
          </p:cNvPr>
          <p:cNvSpPr txBox="1"/>
          <p:nvPr/>
        </p:nvSpPr>
        <p:spPr>
          <a:xfrm>
            <a:off x="7165856" y="3986154"/>
            <a:ext cx="98206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ST08</a:t>
            </a:r>
            <a:endParaRPr lang="en-ID" sz="24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890B06FB-67A2-48F8-9D9F-0233AC58ED31}"/>
              </a:ext>
            </a:extLst>
          </p:cNvPr>
          <p:cNvPicPr>
            <a:picLocks noChangeAspect="1"/>
          </p:cNvPicPr>
          <p:nvPr/>
        </p:nvPicPr>
        <p:blipFill rotWithShape="1">
          <a:blip r:embed="rId2"/>
          <a:srcRect r="50952"/>
          <a:stretch/>
        </p:blipFill>
        <p:spPr>
          <a:xfrm>
            <a:off x="8200851" y="4666175"/>
            <a:ext cx="1838458" cy="1986392"/>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B8BB9E54-E646-453F-A1B1-C70A4198E75F}"/>
              </a:ext>
            </a:extLst>
          </p:cNvPr>
          <p:cNvPicPr>
            <a:picLocks noChangeAspect="1"/>
          </p:cNvPicPr>
          <p:nvPr/>
        </p:nvPicPr>
        <p:blipFill rotWithShape="1">
          <a:blip r:embed="rId3">
            <a:extLst>
              <a:ext uri="{28A0092B-C50C-407E-A947-70E740481C1C}">
                <a14:useLocalDpi xmlns:a14="http://schemas.microsoft.com/office/drawing/2010/main" val="0"/>
              </a:ext>
            </a:extLst>
          </a:blip>
          <a:srcRect t="63739"/>
          <a:stretch/>
        </p:blipFill>
        <p:spPr>
          <a:xfrm>
            <a:off x="10622075" y="2422210"/>
            <a:ext cx="5528615" cy="1794776"/>
          </a:xfrm>
          <a:prstGeom prst="rect">
            <a:avLst/>
          </a:prstGeom>
        </p:spPr>
      </p:pic>
      <p:pic>
        <p:nvPicPr>
          <p:cNvPr id="16" name="Picture 15" descr="Graphical user interface&#10;&#10;Description automatically generated with medium confidence">
            <a:extLst>
              <a:ext uri="{FF2B5EF4-FFF2-40B4-BE49-F238E27FC236}">
                <a16:creationId xmlns:a16="http://schemas.microsoft.com/office/drawing/2014/main" id="{0879D9F4-A054-435A-907D-E6D81A943B3A}"/>
              </a:ext>
            </a:extLst>
          </p:cNvPr>
          <p:cNvPicPr>
            <a:picLocks noChangeAspect="1"/>
          </p:cNvPicPr>
          <p:nvPr/>
        </p:nvPicPr>
        <p:blipFill rotWithShape="1">
          <a:blip r:embed="rId4">
            <a:extLst>
              <a:ext uri="{28A0092B-C50C-407E-A947-70E740481C1C}">
                <a14:useLocalDpi xmlns:a14="http://schemas.microsoft.com/office/drawing/2010/main" val="0"/>
              </a:ext>
            </a:extLst>
          </a:blip>
          <a:srcRect t="63739"/>
          <a:stretch/>
        </p:blipFill>
        <p:spPr>
          <a:xfrm>
            <a:off x="10744200" y="6896100"/>
            <a:ext cx="5431087" cy="1794776"/>
          </a:xfrm>
          <a:prstGeom prst="rect">
            <a:avLst/>
          </a:prstGeom>
        </p:spPr>
      </p:pic>
      <p:pic>
        <p:nvPicPr>
          <p:cNvPr id="31" name="Picture 30" descr="Graphical user interface&#10;&#10;Description automatically generated">
            <a:extLst>
              <a:ext uri="{FF2B5EF4-FFF2-40B4-BE49-F238E27FC236}">
                <a16:creationId xmlns:a16="http://schemas.microsoft.com/office/drawing/2014/main" id="{EC752565-FF51-4796-9A8A-98BD04C1E815}"/>
              </a:ext>
            </a:extLst>
          </p:cNvPr>
          <p:cNvPicPr>
            <a:picLocks noChangeAspect="1"/>
          </p:cNvPicPr>
          <p:nvPr/>
        </p:nvPicPr>
        <p:blipFill rotWithShape="1">
          <a:blip r:embed="rId5">
            <a:extLst>
              <a:ext uri="{28A0092B-C50C-407E-A947-70E740481C1C}">
                <a14:useLocalDpi xmlns:a14="http://schemas.microsoft.com/office/drawing/2010/main" val="0"/>
              </a:ext>
            </a:extLst>
          </a:blip>
          <a:srcRect t="63739"/>
          <a:stretch/>
        </p:blipFill>
        <p:spPr>
          <a:xfrm>
            <a:off x="1680685" y="2422210"/>
            <a:ext cx="5431087" cy="1794776"/>
          </a:xfrm>
          <a:prstGeom prst="rect">
            <a:avLst/>
          </a:prstGeom>
        </p:spPr>
      </p:pic>
      <p:pic>
        <p:nvPicPr>
          <p:cNvPr id="33" name="Picture 32" descr="Graphical user interface&#10;&#10;Description automatically generated">
            <a:extLst>
              <a:ext uri="{FF2B5EF4-FFF2-40B4-BE49-F238E27FC236}">
                <a16:creationId xmlns:a16="http://schemas.microsoft.com/office/drawing/2014/main" id="{8A8AF1B5-A340-405D-ABE5-2CA320B005B6}"/>
              </a:ext>
            </a:extLst>
          </p:cNvPr>
          <p:cNvPicPr>
            <a:picLocks noChangeAspect="1"/>
          </p:cNvPicPr>
          <p:nvPr/>
        </p:nvPicPr>
        <p:blipFill rotWithShape="1">
          <a:blip r:embed="rId6">
            <a:extLst>
              <a:ext uri="{28A0092B-C50C-407E-A947-70E740481C1C}">
                <a14:useLocalDpi xmlns:a14="http://schemas.microsoft.com/office/drawing/2010/main" val="0"/>
              </a:ext>
            </a:extLst>
          </a:blip>
          <a:srcRect t="64781"/>
          <a:stretch/>
        </p:blipFill>
        <p:spPr>
          <a:xfrm>
            <a:off x="1705419" y="6896100"/>
            <a:ext cx="5431087" cy="1743148"/>
          </a:xfrm>
          <a:prstGeom prst="rect">
            <a:avLst/>
          </a:prstGeom>
        </p:spPr>
      </p:pic>
      <p:sp>
        <p:nvSpPr>
          <p:cNvPr id="23" name="Title 2">
            <a:extLst>
              <a:ext uri="{FF2B5EF4-FFF2-40B4-BE49-F238E27FC236}">
                <a16:creationId xmlns:a16="http://schemas.microsoft.com/office/drawing/2014/main" id="{DFBB7FFC-AE2E-44A4-9485-139B46BB6EEF}"/>
              </a:ext>
            </a:extLst>
          </p:cNvPr>
          <p:cNvSpPr>
            <a:spLocks noGrp="1"/>
          </p:cNvSpPr>
          <p:nvPr>
            <p:ph type="title"/>
          </p:nvPr>
        </p:nvSpPr>
        <p:spPr>
          <a:xfrm>
            <a:off x="1921260" y="663307"/>
            <a:ext cx="12496800" cy="1146176"/>
          </a:xfrm>
        </p:spPr>
        <p:txBody>
          <a:bodyPr/>
          <a:lstStyle/>
          <a:p>
            <a:r>
              <a:rPr lang="en-US" sz="4400" dirty="0"/>
              <a:t>Simulated seismogram</a:t>
            </a:r>
            <a:br>
              <a:rPr lang="en-US" sz="4400" dirty="0"/>
            </a:br>
            <a:r>
              <a:rPr lang="en-US" sz="4400" dirty="0"/>
              <a:t>(</a:t>
            </a:r>
            <a:r>
              <a:rPr lang="en-US" sz="4400" i="1" dirty="0"/>
              <a:t>Initial model</a:t>
            </a:r>
            <a:r>
              <a:rPr lang="en-US" sz="4400" dirty="0"/>
              <a:t>)</a:t>
            </a:r>
            <a:endParaRPr lang="en-ID" sz="4400" dirty="0"/>
          </a:p>
        </p:txBody>
      </p:sp>
    </p:spTree>
    <p:extLst>
      <p:ext uri="{BB962C8B-B14F-4D97-AF65-F5344CB8AC3E}">
        <p14:creationId xmlns:p14="http://schemas.microsoft.com/office/powerpoint/2010/main" val="433964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EBC9AC-FC49-4DE0-A118-25E1D17B7E78}"/>
              </a:ext>
            </a:extLst>
          </p:cNvPr>
          <p:cNvSpPr>
            <a:spLocks noGrp="1"/>
          </p:cNvSpPr>
          <p:nvPr>
            <p:ph type="title"/>
          </p:nvPr>
        </p:nvSpPr>
        <p:spPr/>
        <p:txBody>
          <a:bodyPr/>
          <a:lstStyle/>
          <a:p>
            <a:r>
              <a:rPr lang="en-US" dirty="0"/>
              <a:t>Adjoint source</a:t>
            </a:r>
            <a:endParaRPr lang="en-ID" dirty="0"/>
          </a:p>
        </p:txBody>
      </p:sp>
      <p:sp>
        <p:nvSpPr>
          <p:cNvPr id="5" name="Slide Number Placeholder 4">
            <a:extLst>
              <a:ext uri="{FF2B5EF4-FFF2-40B4-BE49-F238E27FC236}">
                <a16:creationId xmlns:a16="http://schemas.microsoft.com/office/drawing/2014/main" id="{9EC0ECC3-3670-4EE2-AEFA-5BE47F4A11E6}"/>
              </a:ext>
            </a:extLst>
          </p:cNvPr>
          <p:cNvSpPr>
            <a:spLocks noGrp="1"/>
          </p:cNvSpPr>
          <p:nvPr>
            <p:ph type="sldNum" sz="quarter" idx="4"/>
          </p:nvPr>
        </p:nvSpPr>
        <p:spPr/>
        <p:txBody>
          <a:bodyPr/>
          <a:lstStyle/>
          <a:p>
            <a:fld id="{9D2B931B-9A15-40DA-A066-61C67E85B59C}" type="slidenum">
              <a:rPr lang="en-ID" smtClean="0"/>
              <a:pPr/>
              <a:t>22</a:t>
            </a:fld>
            <a:endParaRPr lang="en-ID" dirty="0"/>
          </a:p>
        </p:txBody>
      </p:sp>
      <p:pic>
        <p:nvPicPr>
          <p:cNvPr id="7" name="Picture 6" descr="Chart, line chart&#10;&#10;Description automatically generated">
            <a:extLst>
              <a:ext uri="{FF2B5EF4-FFF2-40B4-BE49-F238E27FC236}">
                <a16:creationId xmlns:a16="http://schemas.microsoft.com/office/drawing/2014/main" id="{37CB822D-8910-47DE-8716-56111865CCF0}"/>
              </a:ext>
            </a:extLst>
          </p:cNvPr>
          <p:cNvPicPr>
            <a:picLocks noChangeAspect="1"/>
          </p:cNvPicPr>
          <p:nvPr/>
        </p:nvPicPr>
        <p:blipFill rotWithShape="1">
          <a:blip r:embed="rId2"/>
          <a:srcRect l="8336"/>
          <a:stretch/>
        </p:blipFill>
        <p:spPr>
          <a:xfrm>
            <a:off x="505167" y="2552700"/>
            <a:ext cx="9014766" cy="3962401"/>
          </a:xfrm>
          <a:prstGeom prst="rect">
            <a:avLst/>
          </a:prstGeom>
        </p:spPr>
      </p:pic>
      <p:pic>
        <p:nvPicPr>
          <p:cNvPr id="15" name="Content Placeholder 8" descr="A picture containing diagram&#10;&#10;Description automatically generated">
            <a:extLst>
              <a:ext uri="{FF2B5EF4-FFF2-40B4-BE49-F238E27FC236}">
                <a16:creationId xmlns:a16="http://schemas.microsoft.com/office/drawing/2014/main" id="{4536FDD6-95DA-4E69-AF35-4176AAE00157}"/>
              </a:ext>
            </a:extLst>
          </p:cNvPr>
          <p:cNvPicPr>
            <a:picLocks noGrp="1" noChangeAspect="1"/>
          </p:cNvPicPr>
          <p:nvPr>
            <p:ph sz="quarter" idx="10"/>
          </p:nvPr>
        </p:nvPicPr>
        <p:blipFill rotWithShape="1">
          <a:blip r:embed="rId3" cstate="print">
            <a:extLst>
              <a:ext uri="{28A0092B-C50C-407E-A947-70E740481C1C}">
                <a14:useLocalDpi xmlns:a14="http://schemas.microsoft.com/office/drawing/2010/main" val="0"/>
              </a:ext>
            </a:extLst>
          </a:blip>
          <a:srcRect r="67186"/>
          <a:stretch/>
        </p:blipFill>
        <p:spPr>
          <a:xfrm>
            <a:off x="10134600" y="2705100"/>
            <a:ext cx="7347937" cy="3906379"/>
          </a:xfrm>
        </p:spPr>
      </p:pic>
    </p:spTree>
    <p:extLst>
      <p:ext uri="{BB962C8B-B14F-4D97-AF65-F5344CB8AC3E}">
        <p14:creationId xmlns:p14="http://schemas.microsoft.com/office/powerpoint/2010/main" val="4091950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cture containing diagram&#10;&#10;Description automatically generated">
            <a:extLst>
              <a:ext uri="{FF2B5EF4-FFF2-40B4-BE49-F238E27FC236}">
                <a16:creationId xmlns:a16="http://schemas.microsoft.com/office/drawing/2014/main" id="{6B64DDAB-FBD3-4929-96F6-8D847E310DAA}"/>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217472" y="3414934"/>
            <a:ext cx="17853055" cy="3114441"/>
          </a:xfrm>
        </p:spPr>
      </p:pic>
      <p:sp>
        <p:nvSpPr>
          <p:cNvPr id="3" name="Title 2">
            <a:extLst>
              <a:ext uri="{FF2B5EF4-FFF2-40B4-BE49-F238E27FC236}">
                <a16:creationId xmlns:a16="http://schemas.microsoft.com/office/drawing/2014/main" id="{ADEBC9AC-FC49-4DE0-A118-25E1D17B7E78}"/>
              </a:ext>
            </a:extLst>
          </p:cNvPr>
          <p:cNvSpPr>
            <a:spLocks noGrp="1"/>
          </p:cNvSpPr>
          <p:nvPr>
            <p:ph type="title"/>
          </p:nvPr>
        </p:nvSpPr>
        <p:spPr/>
        <p:txBody>
          <a:bodyPr/>
          <a:lstStyle/>
          <a:p>
            <a:r>
              <a:rPr lang="en-US" dirty="0"/>
              <a:t>Adjoint source</a:t>
            </a:r>
            <a:endParaRPr lang="en-ID" dirty="0"/>
          </a:p>
        </p:txBody>
      </p:sp>
      <p:sp>
        <p:nvSpPr>
          <p:cNvPr id="5" name="Slide Number Placeholder 4">
            <a:extLst>
              <a:ext uri="{FF2B5EF4-FFF2-40B4-BE49-F238E27FC236}">
                <a16:creationId xmlns:a16="http://schemas.microsoft.com/office/drawing/2014/main" id="{9EC0ECC3-3670-4EE2-AEFA-5BE47F4A11E6}"/>
              </a:ext>
            </a:extLst>
          </p:cNvPr>
          <p:cNvSpPr>
            <a:spLocks noGrp="1"/>
          </p:cNvSpPr>
          <p:nvPr>
            <p:ph type="sldNum" sz="quarter" idx="4"/>
          </p:nvPr>
        </p:nvSpPr>
        <p:spPr/>
        <p:txBody>
          <a:bodyPr/>
          <a:lstStyle/>
          <a:p>
            <a:fld id="{9D2B931B-9A15-40DA-A066-61C67E85B59C}" type="slidenum">
              <a:rPr lang="en-ID" smtClean="0"/>
              <a:pPr/>
              <a:t>23</a:t>
            </a:fld>
            <a:endParaRPr lang="en-ID" dirty="0"/>
          </a:p>
        </p:txBody>
      </p:sp>
      <p:sp>
        <p:nvSpPr>
          <p:cNvPr id="2" name="Arrow: Right 1">
            <a:extLst>
              <a:ext uri="{FF2B5EF4-FFF2-40B4-BE49-F238E27FC236}">
                <a16:creationId xmlns:a16="http://schemas.microsoft.com/office/drawing/2014/main" id="{BD66AA46-A1A8-4722-89E6-E8B1348407C3}"/>
              </a:ext>
            </a:extLst>
          </p:cNvPr>
          <p:cNvSpPr/>
          <p:nvPr/>
        </p:nvSpPr>
        <p:spPr>
          <a:xfrm>
            <a:off x="12065945" y="4689764"/>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Multiplication Sign 5">
            <a:extLst>
              <a:ext uri="{FF2B5EF4-FFF2-40B4-BE49-F238E27FC236}">
                <a16:creationId xmlns:a16="http://schemas.microsoft.com/office/drawing/2014/main" id="{646EA3E7-4A6F-4098-80DA-21049F6D677D}"/>
              </a:ext>
            </a:extLst>
          </p:cNvPr>
          <p:cNvSpPr/>
          <p:nvPr/>
        </p:nvSpPr>
        <p:spPr>
          <a:xfrm>
            <a:off x="5832763" y="4629254"/>
            <a:ext cx="685800" cy="685800"/>
          </a:xfrm>
          <a:prstGeom prst="mathMultiply">
            <a:avLst>
              <a:gd name="adj1" fmla="val 331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108283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767390-0C3B-42F8-BE29-E4BDC95F780C}"/>
              </a:ext>
            </a:extLst>
          </p:cNvPr>
          <p:cNvSpPr>
            <a:spLocks noGrp="1"/>
          </p:cNvSpPr>
          <p:nvPr>
            <p:ph type="ftr" sz="quarter" idx="3"/>
          </p:nvPr>
        </p:nvSpPr>
        <p:spPr>
          <a:xfrm>
            <a:off x="2114550" y="8991601"/>
            <a:ext cx="2898000" cy="363600"/>
          </a:xfrm>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910CCE03-606C-4CEA-9FAA-9168CE3EDCEA}"/>
              </a:ext>
            </a:extLst>
          </p:cNvPr>
          <p:cNvSpPr>
            <a:spLocks noGrp="1"/>
          </p:cNvSpPr>
          <p:nvPr>
            <p:ph type="sldNum" sz="quarter" idx="4"/>
          </p:nvPr>
        </p:nvSpPr>
        <p:spPr>
          <a:xfrm>
            <a:off x="13261430" y="8991601"/>
            <a:ext cx="4114800" cy="363600"/>
          </a:xfrm>
        </p:spPr>
        <p:txBody>
          <a:bodyPr/>
          <a:lstStyle/>
          <a:p>
            <a:fld id="{9D2B931B-9A15-40DA-A066-61C67E85B59C}" type="slidenum">
              <a:rPr lang="en-ID" smtClean="0"/>
              <a:pPr/>
              <a:t>24</a:t>
            </a:fld>
            <a:endParaRPr lang="en-ID" dirty="0"/>
          </a:p>
        </p:txBody>
      </p:sp>
      <p:sp>
        <p:nvSpPr>
          <p:cNvPr id="9" name="TextBox 8">
            <a:extLst>
              <a:ext uri="{FF2B5EF4-FFF2-40B4-BE49-F238E27FC236}">
                <a16:creationId xmlns:a16="http://schemas.microsoft.com/office/drawing/2014/main" id="{F0728CFD-819E-4C30-A9AD-26A17DB3EAD1}"/>
              </a:ext>
            </a:extLst>
          </p:cNvPr>
          <p:cNvSpPr txBox="1"/>
          <p:nvPr/>
        </p:nvSpPr>
        <p:spPr>
          <a:xfrm>
            <a:off x="4572000" y="4958834"/>
            <a:ext cx="9144000" cy="369332"/>
          </a:xfrm>
          <a:prstGeom prst="rect">
            <a:avLst/>
          </a:prstGeom>
          <a:noFill/>
        </p:spPr>
        <p:txBody>
          <a:bodyPr wrap="square">
            <a:spAutoFit/>
          </a:bodyPr>
          <a:lstStyle/>
          <a:p>
            <a:endParaRPr lang="en-ID" dirty="0"/>
          </a:p>
        </p:txBody>
      </p:sp>
      <p:pic>
        <p:nvPicPr>
          <p:cNvPr id="11" name="Picture 10" descr="A picture containing chart&#10;&#10;Description automatically generated">
            <a:extLst>
              <a:ext uri="{FF2B5EF4-FFF2-40B4-BE49-F238E27FC236}">
                <a16:creationId xmlns:a16="http://schemas.microsoft.com/office/drawing/2014/main" id="{00532AA2-B2F6-4C1B-984A-5F4D3FDA7048}"/>
              </a:ext>
            </a:extLst>
          </p:cNvPr>
          <p:cNvPicPr>
            <a:picLocks noChangeAspect="1"/>
          </p:cNvPicPr>
          <p:nvPr/>
        </p:nvPicPr>
        <p:blipFill>
          <a:blip r:embed="rId2"/>
          <a:stretch>
            <a:fillRect/>
          </a:stretch>
        </p:blipFill>
        <p:spPr>
          <a:xfrm>
            <a:off x="655422" y="4863822"/>
            <a:ext cx="7988110" cy="5423178"/>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61AD4735-282A-4BB4-BD50-4EF700F34139}"/>
              </a:ext>
            </a:extLst>
          </p:cNvPr>
          <p:cNvPicPr>
            <a:picLocks noChangeAspect="1"/>
          </p:cNvPicPr>
          <p:nvPr/>
        </p:nvPicPr>
        <p:blipFill>
          <a:blip r:embed="rId3"/>
          <a:stretch>
            <a:fillRect/>
          </a:stretch>
        </p:blipFill>
        <p:spPr>
          <a:xfrm>
            <a:off x="9716719" y="4958834"/>
            <a:ext cx="7737031" cy="5248831"/>
          </a:xfrm>
          <a:prstGeom prst="rect">
            <a:avLst/>
          </a:prstGeom>
        </p:spPr>
      </p:pic>
      <p:graphicFrame>
        <p:nvGraphicFramePr>
          <p:cNvPr id="14" name="Chart 13">
            <a:extLst>
              <a:ext uri="{FF2B5EF4-FFF2-40B4-BE49-F238E27FC236}">
                <a16:creationId xmlns:a16="http://schemas.microsoft.com/office/drawing/2014/main" id="{B40996DD-288F-4475-8AA4-1104C6F8A02D}"/>
              </a:ext>
            </a:extLst>
          </p:cNvPr>
          <p:cNvGraphicFramePr>
            <a:graphicFrameLocks/>
          </p:cNvGraphicFramePr>
          <p:nvPr>
            <p:extLst>
              <p:ext uri="{D42A27DB-BD31-4B8C-83A1-F6EECF244321}">
                <p14:modId xmlns:p14="http://schemas.microsoft.com/office/powerpoint/2010/main" val="1625468371"/>
              </p:ext>
            </p:extLst>
          </p:nvPr>
        </p:nvGraphicFramePr>
        <p:xfrm>
          <a:off x="681000" y="78975"/>
          <a:ext cx="6629400" cy="4410078"/>
        </p:xfrm>
        <a:graphic>
          <a:graphicData uri="http://schemas.openxmlformats.org/drawingml/2006/chart">
            <c:chart xmlns:c="http://schemas.openxmlformats.org/drawingml/2006/chart" xmlns:r="http://schemas.openxmlformats.org/officeDocument/2006/relationships" r:id="rId4"/>
          </a:graphicData>
        </a:graphic>
      </p:graphicFrame>
      <p:pic>
        <p:nvPicPr>
          <p:cNvPr id="16" name="Picture 15" descr="A picture containing text, clipart&#10;&#10;Description automatically generated">
            <a:extLst>
              <a:ext uri="{FF2B5EF4-FFF2-40B4-BE49-F238E27FC236}">
                <a16:creationId xmlns:a16="http://schemas.microsoft.com/office/drawing/2014/main" id="{90F6B39E-4757-4268-A21D-22FA847CCA32}"/>
              </a:ext>
            </a:extLst>
          </p:cNvPr>
          <p:cNvPicPr>
            <a:picLocks noChangeAspect="1"/>
          </p:cNvPicPr>
          <p:nvPr/>
        </p:nvPicPr>
        <p:blipFill>
          <a:blip r:embed="rId5"/>
          <a:stretch>
            <a:fillRect/>
          </a:stretch>
        </p:blipFill>
        <p:spPr>
          <a:xfrm>
            <a:off x="15588114" y="262255"/>
            <a:ext cx="1705213" cy="1381318"/>
          </a:xfrm>
          <a:prstGeom prst="rect">
            <a:avLst/>
          </a:prstGeom>
        </p:spPr>
      </p:pic>
      <p:graphicFrame>
        <p:nvGraphicFramePr>
          <p:cNvPr id="18" name="Table 18">
            <a:extLst>
              <a:ext uri="{FF2B5EF4-FFF2-40B4-BE49-F238E27FC236}">
                <a16:creationId xmlns:a16="http://schemas.microsoft.com/office/drawing/2014/main" id="{155D0990-3764-406D-9AD4-FE3ED32CCFB7}"/>
              </a:ext>
            </a:extLst>
          </p:cNvPr>
          <p:cNvGraphicFramePr>
            <a:graphicFrameLocks noGrp="1"/>
          </p:cNvGraphicFramePr>
          <p:nvPr>
            <p:extLst>
              <p:ext uri="{D42A27DB-BD31-4B8C-83A1-F6EECF244321}">
                <p14:modId xmlns:p14="http://schemas.microsoft.com/office/powerpoint/2010/main" val="3068577629"/>
              </p:ext>
            </p:extLst>
          </p:nvPr>
        </p:nvGraphicFramePr>
        <p:xfrm>
          <a:off x="8588377" y="1974532"/>
          <a:ext cx="8762998" cy="2014342"/>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848303147"/>
                    </a:ext>
                  </a:extLst>
                </a:gridCol>
                <a:gridCol w="2209800">
                  <a:extLst>
                    <a:ext uri="{9D8B030D-6E8A-4147-A177-3AD203B41FA5}">
                      <a16:colId xmlns:a16="http://schemas.microsoft.com/office/drawing/2014/main" val="2394644779"/>
                    </a:ext>
                  </a:extLst>
                </a:gridCol>
                <a:gridCol w="1828800">
                  <a:extLst>
                    <a:ext uri="{9D8B030D-6E8A-4147-A177-3AD203B41FA5}">
                      <a16:colId xmlns:a16="http://schemas.microsoft.com/office/drawing/2014/main" val="2554057275"/>
                    </a:ext>
                  </a:extLst>
                </a:gridCol>
                <a:gridCol w="1981198">
                  <a:extLst>
                    <a:ext uri="{9D8B030D-6E8A-4147-A177-3AD203B41FA5}">
                      <a16:colId xmlns:a16="http://schemas.microsoft.com/office/drawing/2014/main" val="3452370986"/>
                    </a:ext>
                  </a:extLst>
                </a:gridCol>
              </a:tblGrid>
              <a:tr h="324210">
                <a:tc>
                  <a:txBody>
                    <a:bodyPr/>
                    <a:lstStyle/>
                    <a:p>
                      <a:pPr algn="ctr"/>
                      <a:endParaRPr lang="en-ID" dirty="0">
                        <a:latin typeface="Arial Nova Cond" panose="020B0506020202020204" pitchFamily="34" charset="0"/>
                        <a:cs typeface="Arial" panose="020B0604020202020204" pitchFamily="34" charset="0"/>
                      </a:endParaRPr>
                    </a:p>
                  </a:txBody>
                  <a:tcPr/>
                </a:tc>
                <a:tc>
                  <a:txBody>
                    <a:bodyPr/>
                    <a:lstStyle/>
                    <a:p>
                      <a:pPr algn="ctr"/>
                      <a:r>
                        <a:rPr lang="en-US" dirty="0">
                          <a:latin typeface="Arial Nova Cond" panose="020B0506020202020204" pitchFamily="34" charset="0"/>
                          <a:cs typeface="Arial" panose="020B0604020202020204" pitchFamily="34" charset="0"/>
                        </a:rPr>
                        <a:t>True Model : </a:t>
                      </a:r>
                    </a:p>
                    <a:p>
                      <a:pPr algn="ctr"/>
                      <a:r>
                        <a:rPr lang="en-US" dirty="0">
                          <a:latin typeface="Arial Nova Cond" panose="020B0506020202020204" pitchFamily="34" charset="0"/>
                          <a:cs typeface="Arial" panose="020B0604020202020204" pitchFamily="34" charset="0"/>
                        </a:rPr>
                        <a:t>m</a:t>
                      </a:r>
                      <a:r>
                        <a:rPr lang="en-US" baseline="-25000" dirty="0">
                          <a:latin typeface="Arial Nova Cond" panose="020B0506020202020204" pitchFamily="34" charset="0"/>
                          <a:cs typeface="Arial" panose="020B0604020202020204" pitchFamily="34" charset="0"/>
                        </a:rPr>
                        <a:t>t </a:t>
                      </a:r>
                      <a:endParaRPr lang="en-ID" dirty="0">
                        <a:latin typeface="Arial Nova Cond" panose="020B0506020202020204" pitchFamily="34" charset="0"/>
                        <a:cs typeface="Arial" panose="020B0604020202020204" pitchFamily="34" charset="0"/>
                      </a:endParaRPr>
                    </a:p>
                  </a:txBody>
                  <a:tcPr/>
                </a:tc>
                <a:tc>
                  <a:txBody>
                    <a:bodyPr/>
                    <a:lstStyle/>
                    <a:p>
                      <a:pPr algn="ctr"/>
                      <a:r>
                        <a:rPr lang="en-US" dirty="0">
                          <a:latin typeface="Arial Nova Cond" panose="020B0506020202020204" pitchFamily="34" charset="0"/>
                          <a:cs typeface="Arial" panose="020B0604020202020204" pitchFamily="34" charset="0"/>
                        </a:rPr>
                        <a:t>Initial model : m</a:t>
                      </a:r>
                      <a:r>
                        <a:rPr lang="en-US" baseline="-25000" dirty="0">
                          <a:latin typeface="Arial Nova Cond" panose="020B0506020202020204" pitchFamily="34" charset="0"/>
                          <a:cs typeface="Arial" panose="020B0604020202020204" pitchFamily="34" charset="0"/>
                        </a:rPr>
                        <a:t>00 </a:t>
                      </a:r>
                      <a:endParaRPr lang="en-ID" dirty="0">
                        <a:latin typeface="Arial Nova Cond" panose="020B0506020202020204" pitchFamily="34" charset="0"/>
                        <a:cs typeface="Arial" panose="020B0604020202020204" pitchFamily="34" charset="0"/>
                      </a:endParaRPr>
                    </a:p>
                  </a:txBody>
                  <a:tcPr/>
                </a:tc>
                <a:tc>
                  <a:txBody>
                    <a:bodyPr/>
                    <a:lstStyle/>
                    <a:p>
                      <a:pPr algn="ctr"/>
                      <a:r>
                        <a:rPr lang="en-US" dirty="0">
                          <a:latin typeface="Arial Nova Cond" panose="020B0506020202020204" pitchFamily="34" charset="0"/>
                          <a:cs typeface="Arial" panose="020B0604020202020204" pitchFamily="34" charset="0"/>
                        </a:rPr>
                        <a:t>Best model : </a:t>
                      </a:r>
                    </a:p>
                    <a:p>
                      <a:pPr algn="ctr"/>
                      <a:r>
                        <a:rPr lang="en-US" dirty="0">
                          <a:latin typeface="Arial Nova Cond" panose="020B0506020202020204" pitchFamily="34" charset="0"/>
                          <a:cs typeface="Arial" panose="020B0604020202020204" pitchFamily="34" charset="0"/>
                        </a:rPr>
                        <a:t>m</a:t>
                      </a:r>
                      <a:r>
                        <a:rPr lang="en-US" baseline="-25000" dirty="0">
                          <a:latin typeface="Arial Nova Cond" panose="020B0506020202020204" pitchFamily="34" charset="0"/>
                          <a:cs typeface="Arial" panose="020B0604020202020204" pitchFamily="34" charset="0"/>
                        </a:rPr>
                        <a:t>03</a:t>
                      </a:r>
                      <a:endParaRPr lang="en-ID" dirty="0">
                        <a:latin typeface="Arial Nova Cond" panose="020B0506020202020204" pitchFamily="34" charset="0"/>
                        <a:cs typeface="Arial" panose="020B0604020202020204" pitchFamily="34" charset="0"/>
                      </a:endParaRPr>
                    </a:p>
                  </a:txBody>
                  <a:tcPr/>
                </a:tc>
                <a:extLst>
                  <a:ext uri="{0D108BD9-81ED-4DB2-BD59-A6C34878D82A}">
                    <a16:rowId xmlns:a16="http://schemas.microsoft.com/office/drawing/2014/main" val="3331431014"/>
                  </a:ext>
                </a:extLst>
              </a:tr>
              <a:tr h="504251">
                <a:tc>
                  <a:txBody>
                    <a:bodyPr/>
                    <a:lstStyle/>
                    <a:p>
                      <a:pPr algn="ctr"/>
                      <a:r>
                        <a:rPr lang="en-US" dirty="0">
                          <a:latin typeface="Arial Nova Cond" panose="020B0506020202020204" pitchFamily="34" charset="0"/>
                          <a:cs typeface="Arial" panose="020B0604020202020204" pitchFamily="34" charset="0"/>
                        </a:rPr>
                        <a:t>(strike 1, dip 1, rake 1)</a:t>
                      </a:r>
                      <a:endParaRPr lang="en-ID" dirty="0">
                        <a:latin typeface="Arial Nova Cond" panose="020B0506020202020204" pitchFamily="34" charset="0"/>
                        <a:cs typeface="Arial" panose="020B0604020202020204" pitchFamily="34" charset="0"/>
                      </a:endParaRPr>
                    </a:p>
                  </a:txBody>
                  <a:tcPr anchor="ctr"/>
                </a:tc>
                <a:tc>
                  <a:txBody>
                    <a:bodyPr/>
                    <a:lstStyle/>
                    <a:p>
                      <a:pPr algn="ctr"/>
                      <a:r>
                        <a:rPr lang="en-US" dirty="0">
                          <a:latin typeface="Arial Nova Cond" panose="020B0506020202020204" pitchFamily="34" charset="0"/>
                          <a:cs typeface="Arial" panose="020B0604020202020204" pitchFamily="34" charset="0"/>
                        </a:rPr>
                        <a:t>(110, 78, 13)</a:t>
                      </a:r>
                      <a:endParaRPr lang="en-ID" dirty="0">
                        <a:latin typeface="Arial Nova Cond" panose="020B0506020202020204" pitchFamily="34" charset="0"/>
                        <a:cs typeface="Arial" panose="020B0604020202020204" pitchFamily="34" charset="0"/>
                      </a:endParaRPr>
                    </a:p>
                  </a:txBody>
                  <a:tcPr anchor="ctr"/>
                </a:tc>
                <a:tc>
                  <a:txBody>
                    <a:bodyPr/>
                    <a:lstStyle/>
                    <a:p>
                      <a:pPr algn="ctr"/>
                      <a:r>
                        <a:rPr lang="en-US" dirty="0">
                          <a:latin typeface="Arial Nova Cond" panose="020B0506020202020204" pitchFamily="34" charset="0"/>
                          <a:cs typeface="Arial" panose="020B0604020202020204" pitchFamily="34" charset="0"/>
                        </a:rPr>
                        <a:t>(90, 90, 0)</a:t>
                      </a:r>
                      <a:endParaRPr lang="en-ID" dirty="0">
                        <a:latin typeface="Arial Nova Cond" panose="020B0506020202020204" pitchFamily="34" charset="0"/>
                        <a:cs typeface="Arial" panose="020B0604020202020204" pitchFamily="34" charset="0"/>
                      </a:endParaRPr>
                    </a:p>
                  </a:txBody>
                  <a:tcPr anchor="ctr"/>
                </a:tc>
                <a:tc>
                  <a:txBody>
                    <a:bodyPr/>
                    <a:lstStyle/>
                    <a:p>
                      <a:pPr algn="ctr"/>
                      <a:r>
                        <a:rPr lang="en-US" dirty="0">
                          <a:latin typeface="Arial Nova Cond" panose="020B0506020202020204" pitchFamily="34" charset="0"/>
                          <a:cs typeface="Arial" panose="020B0604020202020204" pitchFamily="34" charset="0"/>
                        </a:rPr>
                        <a:t>(104.1, 75.6, 21)</a:t>
                      </a:r>
                      <a:endParaRPr lang="en-ID" dirty="0">
                        <a:latin typeface="Arial Nova Cond" panose="020B0506020202020204" pitchFamily="34" charset="0"/>
                        <a:cs typeface="Arial" panose="020B0604020202020204" pitchFamily="34" charset="0"/>
                      </a:endParaRPr>
                    </a:p>
                  </a:txBody>
                  <a:tcPr anchor="ctr"/>
                </a:tc>
                <a:extLst>
                  <a:ext uri="{0D108BD9-81ED-4DB2-BD59-A6C34878D82A}">
                    <a16:rowId xmlns:a16="http://schemas.microsoft.com/office/drawing/2014/main" val="1270915800"/>
                  </a:ext>
                </a:extLst>
              </a:tr>
              <a:tr h="504251">
                <a:tc>
                  <a:txBody>
                    <a:bodyPr/>
                    <a:lstStyle/>
                    <a:p>
                      <a:pPr algn="ctr"/>
                      <a:r>
                        <a:rPr lang="en-US" dirty="0">
                          <a:latin typeface="Arial Nova Cond" panose="020B0506020202020204" pitchFamily="34" charset="0"/>
                          <a:cs typeface="Arial" panose="020B0604020202020204" pitchFamily="34" charset="0"/>
                        </a:rPr>
                        <a:t>(strike 2, dip 2, rake 2)</a:t>
                      </a:r>
                      <a:endParaRPr lang="en-ID" dirty="0">
                        <a:latin typeface="Arial Nova Cond" panose="020B0506020202020204" pitchFamily="34" charset="0"/>
                        <a:cs typeface="Arial" panose="020B0604020202020204" pitchFamily="34" charset="0"/>
                      </a:endParaRPr>
                    </a:p>
                  </a:txBody>
                  <a:tcPr anchor="ctr"/>
                </a:tc>
                <a:tc>
                  <a:txBody>
                    <a:bodyPr/>
                    <a:lstStyle/>
                    <a:p>
                      <a:pPr algn="ctr"/>
                      <a:r>
                        <a:rPr lang="en-US" dirty="0">
                          <a:latin typeface="Arial Nova Cond" panose="020B0506020202020204" pitchFamily="34" charset="0"/>
                          <a:cs typeface="Arial" panose="020B0604020202020204" pitchFamily="34" charset="0"/>
                        </a:rPr>
                        <a:t>(17.3, 77.3, 167.7)</a:t>
                      </a:r>
                      <a:endParaRPr lang="en-ID" dirty="0">
                        <a:latin typeface="Arial Nova Cond" panose="020B0506020202020204" pitchFamily="34" charset="0"/>
                        <a:cs typeface="Arial" panose="020B0604020202020204" pitchFamily="34" charset="0"/>
                      </a:endParaRPr>
                    </a:p>
                  </a:txBody>
                  <a:tcPr anchor="ctr"/>
                </a:tc>
                <a:tc>
                  <a:txBody>
                    <a:bodyPr/>
                    <a:lstStyle/>
                    <a:p>
                      <a:pPr algn="ctr"/>
                      <a:r>
                        <a:rPr lang="en-US" dirty="0">
                          <a:latin typeface="Arial Nova Cond" panose="020B0506020202020204" pitchFamily="34" charset="0"/>
                          <a:cs typeface="Arial" panose="020B0604020202020204" pitchFamily="34" charset="0"/>
                        </a:rPr>
                        <a:t>(0, 90, 180)</a:t>
                      </a:r>
                      <a:endParaRPr lang="en-ID" dirty="0">
                        <a:latin typeface="Arial Nova Cond" panose="020B0506020202020204" pitchFamily="34" charset="0"/>
                        <a:cs typeface="Arial" panose="020B0604020202020204" pitchFamily="34" charset="0"/>
                      </a:endParaRPr>
                    </a:p>
                  </a:txBody>
                  <a:tcPr anchor="ctr"/>
                </a:tc>
                <a:tc>
                  <a:txBody>
                    <a:bodyPr/>
                    <a:lstStyle/>
                    <a:p>
                      <a:pPr algn="ctr"/>
                      <a:r>
                        <a:rPr lang="en-US" dirty="0">
                          <a:latin typeface="Arial Nova Cond" panose="020B0506020202020204" pitchFamily="34" charset="0"/>
                          <a:cs typeface="Arial" panose="020B0604020202020204" pitchFamily="34" charset="0"/>
                        </a:rPr>
                        <a:t>(8.7, 69.7, 164.6)</a:t>
                      </a:r>
                      <a:endParaRPr lang="en-ID" dirty="0">
                        <a:latin typeface="Arial Nova Cond" panose="020B0506020202020204" pitchFamily="34" charset="0"/>
                        <a:cs typeface="Arial" panose="020B0604020202020204" pitchFamily="34" charset="0"/>
                      </a:endParaRPr>
                    </a:p>
                  </a:txBody>
                  <a:tcPr anchor="ctr"/>
                </a:tc>
                <a:extLst>
                  <a:ext uri="{0D108BD9-81ED-4DB2-BD59-A6C34878D82A}">
                    <a16:rowId xmlns:a16="http://schemas.microsoft.com/office/drawing/2014/main" val="3420393209"/>
                  </a:ext>
                </a:extLst>
              </a:tr>
              <a:tr h="324210">
                <a:tc>
                  <a:txBody>
                    <a:bodyPr/>
                    <a:lstStyle/>
                    <a:p>
                      <a:pPr algn="ctr"/>
                      <a:r>
                        <a:rPr lang="en-US" dirty="0">
                          <a:latin typeface="Arial Nova Cond" panose="020B0506020202020204" pitchFamily="34" charset="0"/>
                          <a:cs typeface="Arial" panose="020B0604020202020204" pitchFamily="34" charset="0"/>
                        </a:rPr>
                        <a:t>Mw</a:t>
                      </a:r>
                      <a:endParaRPr lang="en-ID" dirty="0">
                        <a:latin typeface="Arial Nova Cond" panose="020B0506020202020204" pitchFamily="34" charset="0"/>
                        <a:cs typeface="Arial" panose="020B0604020202020204" pitchFamily="34" charset="0"/>
                      </a:endParaRPr>
                    </a:p>
                  </a:txBody>
                  <a:tcPr anchor="ctr"/>
                </a:tc>
                <a:tc>
                  <a:txBody>
                    <a:bodyPr/>
                    <a:lstStyle/>
                    <a:p>
                      <a:pPr algn="ctr"/>
                      <a:r>
                        <a:rPr lang="en-US" dirty="0">
                          <a:latin typeface="Arial Nova Cond" panose="020B0506020202020204" pitchFamily="34" charset="0"/>
                          <a:cs typeface="Arial" panose="020B0604020202020204" pitchFamily="34" charset="0"/>
                        </a:rPr>
                        <a:t>1.8</a:t>
                      </a:r>
                      <a:endParaRPr lang="en-ID" dirty="0">
                        <a:latin typeface="Arial Nova Cond" panose="020B0506020202020204" pitchFamily="34" charset="0"/>
                        <a:cs typeface="Arial" panose="020B0604020202020204" pitchFamily="34" charset="0"/>
                      </a:endParaRPr>
                    </a:p>
                  </a:txBody>
                  <a:tcPr anchor="ctr"/>
                </a:tc>
                <a:tc>
                  <a:txBody>
                    <a:bodyPr/>
                    <a:lstStyle/>
                    <a:p>
                      <a:pPr algn="ctr"/>
                      <a:r>
                        <a:rPr lang="en-US" dirty="0">
                          <a:latin typeface="Arial Nova Cond" panose="020B0506020202020204" pitchFamily="34" charset="0"/>
                          <a:cs typeface="Arial" panose="020B0604020202020204" pitchFamily="34" charset="0"/>
                        </a:rPr>
                        <a:t>2.0</a:t>
                      </a:r>
                      <a:endParaRPr lang="en-ID" dirty="0">
                        <a:latin typeface="Arial Nova Cond" panose="020B0506020202020204" pitchFamily="34" charset="0"/>
                        <a:cs typeface="Arial" panose="020B0604020202020204" pitchFamily="34" charset="0"/>
                      </a:endParaRPr>
                    </a:p>
                  </a:txBody>
                  <a:tcPr anchor="ctr"/>
                </a:tc>
                <a:tc>
                  <a:txBody>
                    <a:bodyPr/>
                    <a:lstStyle/>
                    <a:p>
                      <a:pPr algn="ctr"/>
                      <a:r>
                        <a:rPr lang="en-US" dirty="0">
                          <a:latin typeface="Arial Nova Cond" panose="020B0506020202020204" pitchFamily="34" charset="0"/>
                          <a:cs typeface="Arial" panose="020B0604020202020204" pitchFamily="34" charset="0"/>
                        </a:rPr>
                        <a:t>1.92</a:t>
                      </a:r>
                      <a:endParaRPr lang="en-ID" dirty="0">
                        <a:latin typeface="Arial Nova Cond" panose="020B0506020202020204" pitchFamily="34" charset="0"/>
                        <a:cs typeface="Arial" panose="020B0604020202020204" pitchFamily="34" charset="0"/>
                      </a:endParaRPr>
                    </a:p>
                  </a:txBody>
                  <a:tcPr anchor="ctr"/>
                </a:tc>
                <a:extLst>
                  <a:ext uri="{0D108BD9-81ED-4DB2-BD59-A6C34878D82A}">
                    <a16:rowId xmlns:a16="http://schemas.microsoft.com/office/drawing/2014/main" val="3672254699"/>
                  </a:ext>
                </a:extLst>
              </a:tr>
            </a:tbl>
          </a:graphicData>
        </a:graphic>
      </p:graphicFrame>
      <p:pic>
        <p:nvPicPr>
          <p:cNvPr id="20" name="Picture 19" descr="A picture containing rectangle&#10;&#10;Description automatically generated">
            <a:extLst>
              <a:ext uri="{FF2B5EF4-FFF2-40B4-BE49-F238E27FC236}">
                <a16:creationId xmlns:a16="http://schemas.microsoft.com/office/drawing/2014/main" id="{D9737F3A-1736-4E24-B2B0-C2FF83C9A446}"/>
              </a:ext>
            </a:extLst>
          </p:cNvPr>
          <p:cNvPicPr>
            <a:picLocks noChangeAspect="1"/>
          </p:cNvPicPr>
          <p:nvPr/>
        </p:nvPicPr>
        <p:blipFill rotWithShape="1">
          <a:blip r:embed="rId6"/>
          <a:srcRect l="9172" t="8046" r="67514" b="9098"/>
          <a:stretch/>
        </p:blipFill>
        <p:spPr>
          <a:xfrm>
            <a:off x="11720709" y="287655"/>
            <a:ext cx="1223767" cy="1381318"/>
          </a:xfrm>
          <a:prstGeom prst="rect">
            <a:avLst/>
          </a:prstGeom>
        </p:spPr>
      </p:pic>
      <p:pic>
        <p:nvPicPr>
          <p:cNvPr id="21" name="Picture 20" descr="A picture containing rectangle&#10;&#10;Description automatically generated">
            <a:extLst>
              <a:ext uri="{FF2B5EF4-FFF2-40B4-BE49-F238E27FC236}">
                <a16:creationId xmlns:a16="http://schemas.microsoft.com/office/drawing/2014/main" id="{E5537556-2324-4473-94A7-EC52E3B7969C}"/>
              </a:ext>
            </a:extLst>
          </p:cNvPr>
          <p:cNvPicPr>
            <a:picLocks noChangeAspect="1"/>
          </p:cNvPicPr>
          <p:nvPr/>
        </p:nvPicPr>
        <p:blipFill rotWithShape="1">
          <a:blip r:embed="rId6"/>
          <a:srcRect l="66977" t="10061" r="6892" b="12006"/>
          <a:stretch/>
        </p:blipFill>
        <p:spPr>
          <a:xfrm>
            <a:off x="13818145" y="328697"/>
            <a:ext cx="1371600" cy="1299234"/>
          </a:xfrm>
          <a:prstGeom prst="rect">
            <a:avLst/>
          </a:prstGeom>
        </p:spPr>
      </p:pic>
      <p:sp>
        <p:nvSpPr>
          <p:cNvPr id="22" name="TextBox 1">
            <a:extLst>
              <a:ext uri="{FF2B5EF4-FFF2-40B4-BE49-F238E27FC236}">
                <a16:creationId xmlns:a16="http://schemas.microsoft.com/office/drawing/2014/main" id="{69C43C7E-C7B4-4857-BF70-EA353A9E0EC8}"/>
              </a:ext>
            </a:extLst>
          </p:cNvPr>
          <p:cNvSpPr txBox="1"/>
          <p:nvPr/>
        </p:nvSpPr>
        <p:spPr>
          <a:xfrm>
            <a:off x="1697850" y="4486262"/>
            <a:ext cx="6629399" cy="4846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a:latin typeface="Arial Nova Cond" panose="020B0506020202020204" pitchFamily="34" charset="0"/>
              </a:rPr>
              <a:t>Initial seismogram (purple) vs Reference seismogram (green)</a:t>
            </a:r>
            <a:endParaRPr lang="en-ID" sz="2000" dirty="0">
              <a:latin typeface="Arial Nova Cond" panose="020B0506020202020204" pitchFamily="34" charset="0"/>
            </a:endParaRPr>
          </a:p>
        </p:txBody>
      </p:sp>
      <p:sp>
        <p:nvSpPr>
          <p:cNvPr id="23" name="TextBox 1">
            <a:extLst>
              <a:ext uri="{FF2B5EF4-FFF2-40B4-BE49-F238E27FC236}">
                <a16:creationId xmlns:a16="http://schemas.microsoft.com/office/drawing/2014/main" id="{8F5776A5-4519-4BD2-BA3D-0E0F4C04643A}"/>
              </a:ext>
            </a:extLst>
          </p:cNvPr>
          <p:cNvSpPr txBox="1"/>
          <p:nvPr/>
        </p:nvSpPr>
        <p:spPr>
          <a:xfrm>
            <a:off x="10058399" y="4542155"/>
            <a:ext cx="7234927" cy="4846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dirty="0">
                <a:latin typeface="Arial Nova Cond" panose="020B0506020202020204" pitchFamily="34" charset="0"/>
              </a:rPr>
              <a:t>Best model seismogram (purple) vs Reference seismogram (green)</a:t>
            </a:r>
            <a:endParaRPr lang="en-ID" sz="2000" dirty="0">
              <a:latin typeface="Arial Nova Cond" panose="020B0506020202020204" pitchFamily="34" charset="0"/>
            </a:endParaRPr>
          </a:p>
        </p:txBody>
      </p:sp>
      <p:sp>
        <p:nvSpPr>
          <p:cNvPr id="15" name="TextBox 1">
            <a:extLst>
              <a:ext uri="{FF2B5EF4-FFF2-40B4-BE49-F238E27FC236}">
                <a16:creationId xmlns:a16="http://schemas.microsoft.com/office/drawing/2014/main" id="{B4E37666-EFF3-4EEE-A11A-4A38057C2BFD}"/>
              </a:ext>
            </a:extLst>
          </p:cNvPr>
          <p:cNvSpPr txBox="1"/>
          <p:nvPr/>
        </p:nvSpPr>
        <p:spPr>
          <a:xfrm>
            <a:off x="8399148" y="5251900"/>
            <a:ext cx="1489704" cy="4846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Arial Nova Cond" panose="020B0506020202020204" pitchFamily="34" charset="0"/>
              </a:rPr>
              <a:t>NS</a:t>
            </a:r>
            <a:r>
              <a:rPr lang="en-US" sz="2000" dirty="0">
                <a:latin typeface="Arial Nova Cond" panose="020B0506020202020204" pitchFamily="34" charset="0"/>
              </a:rPr>
              <a:t> </a:t>
            </a:r>
          </a:p>
          <a:p>
            <a:pPr algn="ctr"/>
            <a:r>
              <a:rPr lang="en-US" sz="2000" dirty="0">
                <a:latin typeface="Arial Nova Cond" panose="020B0506020202020204" pitchFamily="34" charset="0"/>
              </a:rPr>
              <a:t>component</a:t>
            </a:r>
            <a:endParaRPr lang="en-ID" sz="2000" dirty="0">
              <a:latin typeface="Arial Nova Cond" panose="020B0506020202020204" pitchFamily="34" charset="0"/>
            </a:endParaRPr>
          </a:p>
        </p:txBody>
      </p:sp>
      <p:sp>
        <p:nvSpPr>
          <p:cNvPr id="17" name="TextBox 1">
            <a:extLst>
              <a:ext uri="{FF2B5EF4-FFF2-40B4-BE49-F238E27FC236}">
                <a16:creationId xmlns:a16="http://schemas.microsoft.com/office/drawing/2014/main" id="{803D8939-3712-4350-A790-8C296CFEC2AB}"/>
              </a:ext>
            </a:extLst>
          </p:cNvPr>
          <p:cNvSpPr txBox="1"/>
          <p:nvPr/>
        </p:nvSpPr>
        <p:spPr>
          <a:xfrm>
            <a:off x="8399148" y="7040918"/>
            <a:ext cx="1489704" cy="4846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Arial Nova Cond" panose="020B0506020202020204" pitchFamily="34" charset="0"/>
              </a:rPr>
              <a:t>EW</a:t>
            </a:r>
            <a:r>
              <a:rPr lang="en-US" sz="2000" dirty="0">
                <a:latin typeface="Arial Nova Cond" panose="020B0506020202020204" pitchFamily="34" charset="0"/>
              </a:rPr>
              <a:t> </a:t>
            </a:r>
          </a:p>
          <a:p>
            <a:pPr algn="ctr"/>
            <a:r>
              <a:rPr lang="en-US" sz="2000" dirty="0">
                <a:latin typeface="Arial Nova Cond" panose="020B0506020202020204" pitchFamily="34" charset="0"/>
              </a:rPr>
              <a:t>component</a:t>
            </a:r>
            <a:endParaRPr lang="en-ID" sz="2000" dirty="0">
              <a:latin typeface="Arial Nova Cond" panose="020B0506020202020204" pitchFamily="34" charset="0"/>
            </a:endParaRPr>
          </a:p>
        </p:txBody>
      </p:sp>
      <p:sp>
        <p:nvSpPr>
          <p:cNvPr id="19" name="TextBox 1">
            <a:extLst>
              <a:ext uri="{FF2B5EF4-FFF2-40B4-BE49-F238E27FC236}">
                <a16:creationId xmlns:a16="http://schemas.microsoft.com/office/drawing/2014/main" id="{5DE7B922-3731-4F3D-AEA9-9E8FB5DF9173}"/>
              </a:ext>
            </a:extLst>
          </p:cNvPr>
          <p:cNvSpPr txBox="1"/>
          <p:nvPr/>
        </p:nvSpPr>
        <p:spPr>
          <a:xfrm>
            <a:off x="8399148" y="8749268"/>
            <a:ext cx="1489704" cy="4846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Arial Nova Cond" panose="020B0506020202020204" pitchFamily="34" charset="0"/>
              </a:rPr>
              <a:t>UD</a:t>
            </a:r>
            <a:r>
              <a:rPr lang="en-US" sz="2000" dirty="0">
                <a:latin typeface="Arial Nova Cond" panose="020B0506020202020204" pitchFamily="34" charset="0"/>
              </a:rPr>
              <a:t> </a:t>
            </a:r>
          </a:p>
          <a:p>
            <a:pPr algn="ctr"/>
            <a:r>
              <a:rPr lang="en-US" sz="2000" dirty="0">
                <a:latin typeface="Arial Nova Cond" panose="020B0506020202020204" pitchFamily="34" charset="0"/>
              </a:rPr>
              <a:t>component</a:t>
            </a:r>
            <a:endParaRPr lang="en-ID" sz="2000" dirty="0">
              <a:latin typeface="Arial Nova Cond" panose="020B0506020202020204" pitchFamily="34" charset="0"/>
            </a:endParaRPr>
          </a:p>
        </p:txBody>
      </p:sp>
    </p:spTree>
    <p:extLst>
      <p:ext uri="{BB962C8B-B14F-4D97-AF65-F5344CB8AC3E}">
        <p14:creationId xmlns:p14="http://schemas.microsoft.com/office/powerpoint/2010/main" val="2213387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673B86-13F1-4C4B-BA62-608FB832D863}"/>
              </a:ext>
            </a:extLst>
          </p:cNvPr>
          <p:cNvSpPr>
            <a:spLocks noGrp="1"/>
          </p:cNvSpPr>
          <p:nvPr>
            <p:ph sz="quarter" idx="10"/>
          </p:nvPr>
        </p:nvSpPr>
        <p:spPr/>
        <p:txBody>
          <a:bodyPr/>
          <a:lstStyle/>
          <a:p>
            <a:r>
              <a:rPr lang="en-US" dirty="0"/>
              <a:t>Misfit gradients with respect to source coordinates do not vanish even though the source location is correct, because it also depends on the errors in the moment tensor elements. In this trial, we explicitly assign the gradient with respect to source locations to be zero.</a:t>
            </a:r>
          </a:p>
          <a:p>
            <a:r>
              <a:rPr lang="en-US" dirty="0"/>
              <a:t>It is required to have a reasonably good starting model, the options are using </a:t>
            </a:r>
          </a:p>
          <a:p>
            <a:endParaRPr lang="en-ID" dirty="0"/>
          </a:p>
        </p:txBody>
      </p:sp>
      <p:sp>
        <p:nvSpPr>
          <p:cNvPr id="3" name="Title 2">
            <a:extLst>
              <a:ext uri="{FF2B5EF4-FFF2-40B4-BE49-F238E27FC236}">
                <a16:creationId xmlns:a16="http://schemas.microsoft.com/office/drawing/2014/main" id="{DF8DB5BA-AFF1-4FC2-A1D3-15B5D4A99A55}"/>
              </a:ext>
            </a:extLst>
          </p:cNvPr>
          <p:cNvSpPr>
            <a:spLocks noGrp="1"/>
          </p:cNvSpPr>
          <p:nvPr>
            <p:ph type="title"/>
          </p:nvPr>
        </p:nvSpPr>
        <p:spPr/>
        <p:txBody>
          <a:bodyPr/>
          <a:lstStyle/>
          <a:p>
            <a:r>
              <a:rPr lang="en-US" dirty="0"/>
              <a:t>Discussion</a:t>
            </a:r>
            <a:endParaRPr lang="en-ID" dirty="0"/>
          </a:p>
        </p:txBody>
      </p:sp>
      <p:sp>
        <p:nvSpPr>
          <p:cNvPr id="4" name="Footer Placeholder 3">
            <a:extLst>
              <a:ext uri="{FF2B5EF4-FFF2-40B4-BE49-F238E27FC236}">
                <a16:creationId xmlns:a16="http://schemas.microsoft.com/office/drawing/2014/main" id="{127DD404-BAFE-402A-B5CA-1780FE07F682}"/>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64FF5150-CB49-4462-95A5-9ACD27A0AB6C}"/>
              </a:ext>
            </a:extLst>
          </p:cNvPr>
          <p:cNvSpPr>
            <a:spLocks noGrp="1"/>
          </p:cNvSpPr>
          <p:nvPr>
            <p:ph type="sldNum" sz="quarter" idx="4"/>
          </p:nvPr>
        </p:nvSpPr>
        <p:spPr/>
        <p:txBody>
          <a:bodyPr/>
          <a:lstStyle/>
          <a:p>
            <a:fld id="{9D2B931B-9A15-40DA-A066-61C67E85B59C}" type="slidenum">
              <a:rPr lang="en-ID" smtClean="0"/>
              <a:pPr/>
              <a:t>25</a:t>
            </a:fld>
            <a:endParaRPr lang="en-ID" dirty="0"/>
          </a:p>
        </p:txBody>
      </p:sp>
    </p:spTree>
    <p:extLst>
      <p:ext uri="{BB962C8B-B14F-4D97-AF65-F5344CB8AC3E}">
        <p14:creationId xmlns:p14="http://schemas.microsoft.com/office/powerpoint/2010/main" val="3733192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7C94D-DB27-446E-B4EE-DD543FBE98A5}"/>
              </a:ext>
            </a:extLst>
          </p:cNvPr>
          <p:cNvSpPr>
            <a:spLocks noGrp="1"/>
          </p:cNvSpPr>
          <p:nvPr>
            <p:ph type="title"/>
          </p:nvPr>
        </p:nvSpPr>
        <p:spPr/>
        <p:txBody>
          <a:bodyPr/>
          <a:lstStyle/>
          <a:p>
            <a:r>
              <a:rPr lang="en-US" dirty="0"/>
              <a:t>Future Works</a:t>
            </a:r>
            <a:endParaRPr lang="en-ID" dirty="0"/>
          </a:p>
        </p:txBody>
      </p:sp>
      <p:sp>
        <p:nvSpPr>
          <p:cNvPr id="4" name="Footer Placeholder 3">
            <a:extLst>
              <a:ext uri="{FF2B5EF4-FFF2-40B4-BE49-F238E27FC236}">
                <a16:creationId xmlns:a16="http://schemas.microsoft.com/office/drawing/2014/main" id="{31D058BF-72E6-4A9D-B9FC-AE4B596580B5}"/>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E7882BA6-76A0-4FE4-A3FC-321B4C5D141B}"/>
              </a:ext>
            </a:extLst>
          </p:cNvPr>
          <p:cNvSpPr>
            <a:spLocks noGrp="1"/>
          </p:cNvSpPr>
          <p:nvPr>
            <p:ph type="sldNum" sz="quarter" idx="4"/>
          </p:nvPr>
        </p:nvSpPr>
        <p:spPr/>
        <p:txBody>
          <a:bodyPr/>
          <a:lstStyle/>
          <a:p>
            <a:fld id="{9D2B931B-9A15-40DA-A066-61C67E85B59C}" type="slidenum">
              <a:rPr lang="en-ID" smtClean="0"/>
              <a:pPr/>
              <a:t>26</a:t>
            </a:fld>
            <a:endParaRPr lang="en-ID" dirty="0"/>
          </a:p>
        </p:txBody>
      </p:sp>
      <p:pic>
        <p:nvPicPr>
          <p:cNvPr id="6" name="Picture 5">
            <a:extLst>
              <a:ext uri="{FF2B5EF4-FFF2-40B4-BE49-F238E27FC236}">
                <a16:creationId xmlns:a16="http://schemas.microsoft.com/office/drawing/2014/main" id="{C3860719-6468-4850-B705-594132B90B6D}"/>
              </a:ext>
            </a:extLst>
          </p:cNvPr>
          <p:cNvPicPr>
            <a:picLocks noChangeAspect="1"/>
          </p:cNvPicPr>
          <p:nvPr/>
        </p:nvPicPr>
        <p:blipFill>
          <a:blip r:embed="rId2"/>
          <a:stretch>
            <a:fillRect/>
          </a:stretch>
        </p:blipFill>
        <p:spPr>
          <a:xfrm>
            <a:off x="4272317" y="2123457"/>
            <a:ext cx="4075047" cy="3664159"/>
          </a:xfrm>
          <a:prstGeom prst="rect">
            <a:avLst/>
          </a:prstGeom>
        </p:spPr>
      </p:pic>
      <p:pic>
        <p:nvPicPr>
          <p:cNvPr id="7" name="Picture 6">
            <a:extLst>
              <a:ext uri="{FF2B5EF4-FFF2-40B4-BE49-F238E27FC236}">
                <a16:creationId xmlns:a16="http://schemas.microsoft.com/office/drawing/2014/main" id="{92ED2E39-AEE2-4C25-88C8-249373E4C660}"/>
              </a:ext>
            </a:extLst>
          </p:cNvPr>
          <p:cNvPicPr>
            <a:picLocks noChangeAspect="1"/>
          </p:cNvPicPr>
          <p:nvPr/>
        </p:nvPicPr>
        <p:blipFill>
          <a:blip r:embed="rId3"/>
          <a:stretch>
            <a:fillRect/>
          </a:stretch>
        </p:blipFill>
        <p:spPr>
          <a:xfrm>
            <a:off x="9084095" y="2373223"/>
            <a:ext cx="5142353" cy="3138784"/>
          </a:xfrm>
          <a:prstGeom prst="rect">
            <a:avLst/>
          </a:prstGeom>
        </p:spPr>
      </p:pic>
      <p:pic>
        <p:nvPicPr>
          <p:cNvPr id="8" name="Content Placeholder 10" descr="A picture containing text, businesscard, screenshot, vector graphics&#10;&#10;Description automatically generated">
            <a:extLst>
              <a:ext uri="{FF2B5EF4-FFF2-40B4-BE49-F238E27FC236}">
                <a16:creationId xmlns:a16="http://schemas.microsoft.com/office/drawing/2014/main" id="{5D6E50DD-A5DA-4E0F-B8C0-DC32DB7F01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6598" y="6344385"/>
            <a:ext cx="3543528" cy="3539830"/>
          </a:xfrm>
          <a:prstGeom prst="rect">
            <a:avLst/>
          </a:prstGeom>
        </p:spPr>
      </p:pic>
      <p:pic>
        <p:nvPicPr>
          <p:cNvPr id="9" name="Picture 8" descr="A picture containing text, businesscard&#10;&#10;Description automatically generated">
            <a:extLst>
              <a:ext uri="{FF2B5EF4-FFF2-40B4-BE49-F238E27FC236}">
                <a16:creationId xmlns:a16="http://schemas.microsoft.com/office/drawing/2014/main" id="{63580AF5-6633-44E2-BC1E-012B58E54A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331" y="6344385"/>
            <a:ext cx="3543528" cy="3539830"/>
          </a:xfrm>
          <a:prstGeom prst="rect">
            <a:avLst/>
          </a:prstGeom>
        </p:spPr>
      </p:pic>
      <p:pic>
        <p:nvPicPr>
          <p:cNvPr id="10" name="Picture 9" descr="Text, whiteboard&#10;&#10;Description automatically generated">
            <a:extLst>
              <a:ext uri="{FF2B5EF4-FFF2-40B4-BE49-F238E27FC236}">
                <a16:creationId xmlns:a16="http://schemas.microsoft.com/office/drawing/2014/main" id="{39F2562F-99E6-4877-AE03-65BC404A9B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01400" y="6344385"/>
            <a:ext cx="3543528" cy="3539830"/>
          </a:xfrm>
          <a:prstGeom prst="rect">
            <a:avLst/>
          </a:prstGeom>
        </p:spPr>
      </p:pic>
    </p:spTree>
    <p:extLst>
      <p:ext uri="{BB962C8B-B14F-4D97-AF65-F5344CB8AC3E}">
        <p14:creationId xmlns:p14="http://schemas.microsoft.com/office/powerpoint/2010/main" val="2698514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8469EB-DE70-40A2-9A3C-C42F78267C5E}"/>
              </a:ext>
            </a:extLst>
          </p:cNvPr>
          <p:cNvSpPr>
            <a:spLocks noGrp="1"/>
          </p:cNvSpPr>
          <p:nvPr>
            <p:ph sz="quarter" idx="10"/>
          </p:nvPr>
        </p:nvSpPr>
        <p:spPr>
          <a:xfrm>
            <a:off x="2121059" y="1333500"/>
            <a:ext cx="14248800" cy="7366000"/>
          </a:xfrm>
        </p:spPr>
        <p:txBody>
          <a:bodyPr>
            <a:normAutofit fontScale="77500" lnSpcReduction="20000"/>
          </a:bodyPr>
          <a:lstStyle/>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Aki, K., &amp; Richards, P. G. (2002): Quantitative Seismology. Sausalito, Calif : University Science Books.</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Ambara P., IP Raditya. (2020): </a:t>
            </a:r>
            <a:r>
              <a:rPr lang="af-ZA" sz="2900" i="1" dirty="0">
                <a:effectLst/>
                <a:latin typeface="Arial" panose="020B0604020202020204" pitchFamily="34" charset="0"/>
                <a:ea typeface="Calibri" panose="020F0502020204030204" pitchFamily="34" charset="0"/>
                <a:cs typeface="Arial" panose="020B0604020202020204" pitchFamily="34" charset="0"/>
              </a:rPr>
              <a:t>Analisis Evolusi Struktur Vp, Vs, dan Vp/Vs melalui Tomografi 4D pada Lapangan Pertambangan Bawah Tanah “UC”,</a:t>
            </a:r>
            <a:r>
              <a:rPr lang="af-ZA" sz="2900" dirty="0">
                <a:effectLst/>
                <a:latin typeface="Arial" panose="020B0604020202020204" pitchFamily="34" charset="0"/>
                <a:ea typeface="Calibri" panose="020F0502020204030204" pitchFamily="34" charset="0"/>
                <a:cs typeface="Arial" panose="020B0604020202020204" pitchFamily="34" charset="0"/>
              </a:rPr>
              <a:t> Tesis Program Magister, Institut Teknologi Bandung.</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Chodacki, J. (2020): Simulation of ground motion in a polish coal mine using spectral-element method. </a:t>
            </a:r>
            <a:r>
              <a:rPr lang="af-ZA" sz="2900" i="1" dirty="0">
                <a:effectLst/>
                <a:latin typeface="Arial" panose="020B0604020202020204" pitchFamily="34" charset="0"/>
                <a:ea typeface="Calibri" panose="020F0502020204030204" pitchFamily="34" charset="0"/>
                <a:cs typeface="Arial" panose="020B0604020202020204" pitchFamily="34" charset="0"/>
              </a:rPr>
              <a:t>Journal of Seismology</a:t>
            </a:r>
            <a:r>
              <a:rPr lang="af-ZA" sz="2900" dirty="0">
                <a:effectLst/>
                <a:latin typeface="Arial" panose="020B0604020202020204" pitchFamily="34" charset="0"/>
                <a:ea typeface="Calibri" panose="020F0502020204030204" pitchFamily="34" charset="0"/>
                <a:cs typeface="Arial" panose="020B0604020202020204" pitchFamily="34" charset="0"/>
              </a:rPr>
              <a:t>, </a:t>
            </a:r>
            <a:r>
              <a:rPr lang="af-ZA" sz="2900" b="1" dirty="0">
                <a:effectLst/>
                <a:latin typeface="Arial" panose="020B0604020202020204" pitchFamily="34" charset="0"/>
                <a:ea typeface="Calibri" panose="020F0502020204030204" pitchFamily="34" charset="0"/>
                <a:cs typeface="Arial" panose="020B0604020202020204" pitchFamily="34" charset="0"/>
              </a:rPr>
              <a:t>24(2)</a:t>
            </a:r>
            <a:r>
              <a:rPr lang="af-ZA" sz="2900" dirty="0">
                <a:effectLst/>
                <a:latin typeface="Arial" panose="020B0604020202020204" pitchFamily="34" charset="0"/>
                <a:ea typeface="Calibri" panose="020F0502020204030204" pitchFamily="34" charset="0"/>
                <a:cs typeface="Arial" panose="020B0604020202020204" pitchFamily="34" charset="0"/>
              </a:rPr>
              <a:t>, 363–373. </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Fichtner, A. (2010): Full Seismic Waveform Modelling and Inversion (Advances in Geophysical and Environmental Mechanics and Mathematics) (2011th ed.).</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Fletcher, R., (1987): Practical Methods of Optimization, 2nd edn, John Wiley &amp; Sons, New York, NY</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FP. (2018): Introduction to Microseismic in “UC” mine, internal report.</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Gharti, H. N., Oye, V., Kühn, D., &amp; Zhao, P. (2011): Simultaneous microearthquake location and moment‐tensor estimation using time‐reversal imaging. </a:t>
            </a:r>
            <a:r>
              <a:rPr lang="af-ZA" sz="2900" i="1" dirty="0">
                <a:effectLst/>
                <a:latin typeface="Arial" panose="020B0604020202020204" pitchFamily="34" charset="0"/>
                <a:ea typeface="Calibri" panose="020F0502020204030204" pitchFamily="34" charset="0"/>
                <a:cs typeface="Arial" panose="020B0604020202020204" pitchFamily="34" charset="0"/>
              </a:rPr>
              <a:t>SEG Technical Program Expanded Abstracts 2011</a:t>
            </a:r>
            <a:r>
              <a:rPr lang="af-ZA" sz="2900" dirty="0">
                <a:effectLst/>
                <a:latin typeface="Arial" panose="020B0604020202020204" pitchFamily="34" charset="0"/>
                <a:ea typeface="Calibri" panose="020F0502020204030204" pitchFamily="34" charset="0"/>
                <a:cs typeface="Arial" panose="020B0604020202020204" pitchFamily="34" charset="0"/>
              </a:rPr>
              <a:t>, 1632–1637. </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Kawakatsu, H., &amp; Montagner, J. P. (2008): Time-reversal seismic-source imaging and moment-tensor inversion. </a:t>
            </a:r>
            <a:r>
              <a:rPr lang="af-ZA" sz="2900" i="1" dirty="0">
                <a:effectLst/>
                <a:latin typeface="Arial" panose="020B0604020202020204" pitchFamily="34" charset="0"/>
                <a:ea typeface="Calibri" panose="020F0502020204030204" pitchFamily="34" charset="0"/>
                <a:cs typeface="Arial" panose="020B0604020202020204" pitchFamily="34" charset="0"/>
              </a:rPr>
              <a:t>Geophysical Journal International</a:t>
            </a:r>
            <a:r>
              <a:rPr lang="af-ZA" sz="2900" dirty="0">
                <a:effectLst/>
                <a:latin typeface="Arial" panose="020B0604020202020204" pitchFamily="34" charset="0"/>
                <a:ea typeface="Calibri" panose="020F0502020204030204" pitchFamily="34" charset="0"/>
                <a:cs typeface="Arial" panose="020B0604020202020204" pitchFamily="34" charset="0"/>
              </a:rPr>
              <a:t>, </a:t>
            </a:r>
            <a:r>
              <a:rPr lang="af-ZA" sz="2900" b="1" dirty="0">
                <a:effectLst/>
                <a:latin typeface="Arial" panose="020B0604020202020204" pitchFamily="34" charset="0"/>
                <a:ea typeface="Calibri" panose="020F0502020204030204" pitchFamily="34" charset="0"/>
                <a:cs typeface="Arial" panose="020B0604020202020204" pitchFamily="34" charset="0"/>
              </a:rPr>
              <a:t>175(2)</a:t>
            </a:r>
            <a:r>
              <a:rPr lang="af-ZA" sz="2900" dirty="0">
                <a:effectLst/>
                <a:latin typeface="Arial" panose="020B0604020202020204" pitchFamily="34" charset="0"/>
                <a:ea typeface="Calibri" panose="020F0502020204030204" pitchFamily="34" charset="0"/>
                <a:cs typeface="Arial" panose="020B0604020202020204" pitchFamily="34" charset="0"/>
              </a:rPr>
              <a:t>, 686–688. </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Kim, Y., Liu, Q., &amp; Tromp, J. (2011): Adjoint centroid-moment tensor inversions. </a:t>
            </a:r>
            <a:r>
              <a:rPr lang="af-ZA" sz="2900" i="1" dirty="0">
                <a:effectLst/>
                <a:latin typeface="Arial" panose="020B0604020202020204" pitchFamily="34" charset="0"/>
                <a:ea typeface="Calibri" panose="020F0502020204030204" pitchFamily="34" charset="0"/>
                <a:cs typeface="Arial" panose="020B0604020202020204" pitchFamily="34" charset="0"/>
              </a:rPr>
              <a:t>Geophysical Journal International</a:t>
            </a:r>
            <a:r>
              <a:rPr lang="af-ZA" sz="2900" dirty="0">
                <a:effectLst/>
                <a:latin typeface="Arial" panose="020B0604020202020204" pitchFamily="34" charset="0"/>
                <a:ea typeface="Calibri" panose="020F0502020204030204" pitchFamily="34" charset="0"/>
                <a:cs typeface="Arial" panose="020B0604020202020204" pitchFamily="34" charset="0"/>
              </a:rPr>
              <a:t>, </a:t>
            </a:r>
            <a:r>
              <a:rPr lang="af-ZA" sz="2900" b="1" dirty="0">
                <a:effectLst/>
                <a:latin typeface="Arial" panose="020B0604020202020204" pitchFamily="34" charset="0"/>
                <a:ea typeface="Calibri" panose="020F0502020204030204" pitchFamily="34" charset="0"/>
                <a:cs typeface="Arial" panose="020B0604020202020204" pitchFamily="34" charset="0"/>
              </a:rPr>
              <a:t>186(1)</a:t>
            </a:r>
            <a:r>
              <a:rPr lang="af-ZA" sz="2900" dirty="0">
                <a:effectLst/>
                <a:latin typeface="Arial" panose="020B0604020202020204" pitchFamily="34" charset="0"/>
                <a:ea typeface="Calibri" panose="020F0502020204030204" pitchFamily="34" charset="0"/>
                <a:cs typeface="Arial" panose="020B0604020202020204" pitchFamily="34" charset="0"/>
              </a:rPr>
              <a:t>, 264–278. </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Komatitsch, D., &amp; Tromp, J. (1999): Introduction to the spectral element method for three-dimensional seismic wave propagation. </a:t>
            </a:r>
            <a:r>
              <a:rPr lang="af-ZA" sz="2900" i="1" dirty="0">
                <a:effectLst/>
                <a:latin typeface="Arial" panose="020B0604020202020204" pitchFamily="34" charset="0"/>
                <a:ea typeface="Calibri" panose="020F0502020204030204" pitchFamily="34" charset="0"/>
                <a:cs typeface="Arial" panose="020B0604020202020204" pitchFamily="34" charset="0"/>
              </a:rPr>
              <a:t>Geophysical Journal International</a:t>
            </a:r>
            <a:r>
              <a:rPr lang="af-ZA" sz="2900" dirty="0">
                <a:effectLst/>
                <a:latin typeface="Arial" panose="020B0604020202020204" pitchFamily="34" charset="0"/>
                <a:ea typeface="Calibri" panose="020F0502020204030204" pitchFamily="34" charset="0"/>
                <a:cs typeface="Arial" panose="020B0604020202020204" pitchFamily="34" charset="0"/>
              </a:rPr>
              <a:t>, </a:t>
            </a:r>
            <a:r>
              <a:rPr lang="af-ZA" sz="2900" b="1" dirty="0">
                <a:effectLst/>
                <a:latin typeface="Arial" panose="020B0604020202020204" pitchFamily="34" charset="0"/>
                <a:ea typeface="Calibri" panose="020F0502020204030204" pitchFamily="34" charset="0"/>
                <a:cs typeface="Arial" panose="020B0604020202020204" pitchFamily="34" charset="0"/>
              </a:rPr>
              <a:t>139(3)</a:t>
            </a:r>
            <a:r>
              <a:rPr lang="af-ZA" sz="2900" dirty="0">
                <a:effectLst/>
                <a:latin typeface="Arial" panose="020B0604020202020204" pitchFamily="34" charset="0"/>
                <a:ea typeface="Calibri" panose="020F0502020204030204" pitchFamily="34" charset="0"/>
                <a:cs typeface="Arial" panose="020B0604020202020204" pitchFamily="34" charset="0"/>
              </a:rPr>
              <a:t>, 806–822.</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ID" b="0" i="0" dirty="0">
              <a:solidFill>
                <a:srgbClr val="2E414F"/>
              </a:solidFill>
              <a:effectLst/>
              <a:latin typeface="Roboto" panose="020B0604020202020204" pitchFamily="2" charset="0"/>
            </a:endParaRPr>
          </a:p>
        </p:txBody>
      </p:sp>
      <p:sp>
        <p:nvSpPr>
          <p:cNvPr id="3" name="Title 2">
            <a:extLst>
              <a:ext uri="{FF2B5EF4-FFF2-40B4-BE49-F238E27FC236}">
                <a16:creationId xmlns:a16="http://schemas.microsoft.com/office/drawing/2014/main" id="{8D97F68B-F5EE-464E-81DC-7D2B93E47B48}"/>
              </a:ext>
            </a:extLst>
          </p:cNvPr>
          <p:cNvSpPr>
            <a:spLocks noGrp="1"/>
          </p:cNvSpPr>
          <p:nvPr>
            <p:ph type="title"/>
          </p:nvPr>
        </p:nvSpPr>
        <p:spPr>
          <a:xfrm>
            <a:off x="2121059" y="-76200"/>
            <a:ext cx="12496800" cy="1146176"/>
          </a:xfrm>
        </p:spPr>
        <p:txBody>
          <a:bodyPr/>
          <a:lstStyle/>
          <a:p>
            <a:r>
              <a:rPr lang="en-US" sz="4000" dirty="0"/>
              <a:t>References</a:t>
            </a:r>
            <a:endParaRPr lang="en-ID" sz="4000" dirty="0"/>
          </a:p>
        </p:txBody>
      </p:sp>
      <p:sp>
        <p:nvSpPr>
          <p:cNvPr id="4" name="Footer Placeholder 3">
            <a:extLst>
              <a:ext uri="{FF2B5EF4-FFF2-40B4-BE49-F238E27FC236}">
                <a16:creationId xmlns:a16="http://schemas.microsoft.com/office/drawing/2014/main" id="{D64CCC25-1D08-4E31-866A-CF935E120F96}"/>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2BBA137C-14B9-4C47-9DC0-591FDD9264D0}"/>
              </a:ext>
            </a:extLst>
          </p:cNvPr>
          <p:cNvSpPr>
            <a:spLocks noGrp="1"/>
          </p:cNvSpPr>
          <p:nvPr>
            <p:ph type="sldNum" sz="quarter" idx="4"/>
          </p:nvPr>
        </p:nvSpPr>
        <p:spPr/>
        <p:txBody>
          <a:bodyPr/>
          <a:lstStyle/>
          <a:p>
            <a:fld id="{9D2B931B-9A15-40DA-A066-61C67E85B59C}" type="slidenum">
              <a:rPr lang="en-ID" smtClean="0"/>
              <a:pPr/>
              <a:t>27</a:t>
            </a:fld>
            <a:endParaRPr lang="en-ID" dirty="0"/>
          </a:p>
        </p:txBody>
      </p:sp>
    </p:spTree>
    <p:extLst>
      <p:ext uri="{BB962C8B-B14F-4D97-AF65-F5344CB8AC3E}">
        <p14:creationId xmlns:p14="http://schemas.microsoft.com/office/powerpoint/2010/main" val="3195960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8469EB-DE70-40A2-9A3C-C42F78267C5E}"/>
              </a:ext>
            </a:extLst>
          </p:cNvPr>
          <p:cNvSpPr>
            <a:spLocks noGrp="1"/>
          </p:cNvSpPr>
          <p:nvPr>
            <p:ph sz="quarter" idx="10"/>
          </p:nvPr>
        </p:nvSpPr>
        <p:spPr>
          <a:xfrm>
            <a:off x="2121059" y="1485900"/>
            <a:ext cx="14248800" cy="7213600"/>
          </a:xfrm>
        </p:spPr>
        <p:txBody>
          <a:bodyPr>
            <a:normAutofit fontScale="92500" lnSpcReduction="20000"/>
          </a:bodyPr>
          <a:lstStyle/>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Liu, Q. (2004): Spectral-Element Moment Tensor Inversions for Earthquakes in Southern California. </a:t>
            </a:r>
            <a:r>
              <a:rPr lang="af-ZA" sz="2900" i="1" dirty="0">
                <a:effectLst/>
                <a:latin typeface="Arial" panose="020B0604020202020204" pitchFamily="34" charset="0"/>
                <a:ea typeface="Calibri" panose="020F0502020204030204" pitchFamily="34" charset="0"/>
                <a:cs typeface="Arial" panose="020B0604020202020204" pitchFamily="34" charset="0"/>
              </a:rPr>
              <a:t>Bulletin of the Seismological Society of America</a:t>
            </a:r>
            <a:r>
              <a:rPr lang="af-ZA" sz="2900" dirty="0">
                <a:effectLst/>
                <a:latin typeface="Arial" panose="020B0604020202020204" pitchFamily="34" charset="0"/>
                <a:ea typeface="Calibri" panose="020F0502020204030204" pitchFamily="34" charset="0"/>
                <a:cs typeface="Arial" panose="020B0604020202020204" pitchFamily="34" charset="0"/>
              </a:rPr>
              <a:t>, </a:t>
            </a:r>
            <a:r>
              <a:rPr lang="af-ZA" sz="2900" b="1" dirty="0">
                <a:effectLst/>
                <a:latin typeface="Arial" panose="020B0604020202020204" pitchFamily="34" charset="0"/>
                <a:ea typeface="Calibri" panose="020F0502020204030204" pitchFamily="34" charset="0"/>
                <a:cs typeface="Arial" panose="020B0604020202020204" pitchFamily="34" charset="0"/>
              </a:rPr>
              <a:t>94(5)</a:t>
            </a:r>
            <a:r>
              <a:rPr lang="af-ZA" sz="2900" dirty="0">
                <a:effectLst/>
                <a:latin typeface="Arial" panose="020B0604020202020204" pitchFamily="34" charset="0"/>
                <a:ea typeface="Calibri" panose="020F0502020204030204" pitchFamily="34" charset="0"/>
                <a:cs typeface="Arial" panose="020B0604020202020204" pitchFamily="34" charset="0"/>
              </a:rPr>
              <a:t>, 1748–1761. </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Modrak, R., &amp; Tromp, J. (2016): Seismic waveform inversion best practices: regional, global and exploration test cases. </a:t>
            </a:r>
            <a:r>
              <a:rPr lang="af-ZA" sz="2900" i="1" dirty="0">
                <a:effectLst/>
                <a:latin typeface="Arial" panose="020B0604020202020204" pitchFamily="34" charset="0"/>
                <a:ea typeface="Calibri" panose="020F0502020204030204" pitchFamily="34" charset="0"/>
                <a:cs typeface="Arial" panose="020B0604020202020204" pitchFamily="34" charset="0"/>
              </a:rPr>
              <a:t>Geophysical Journal International</a:t>
            </a:r>
            <a:r>
              <a:rPr lang="af-ZA" sz="2900" dirty="0">
                <a:effectLst/>
                <a:latin typeface="Arial" panose="020B0604020202020204" pitchFamily="34" charset="0"/>
                <a:ea typeface="Calibri" panose="020F0502020204030204" pitchFamily="34" charset="0"/>
                <a:cs typeface="Arial" panose="020B0604020202020204" pitchFamily="34" charset="0"/>
              </a:rPr>
              <a:t>, </a:t>
            </a:r>
            <a:r>
              <a:rPr lang="af-ZA" sz="2900" b="1" dirty="0">
                <a:effectLst/>
                <a:latin typeface="Arial" panose="020B0604020202020204" pitchFamily="34" charset="0"/>
                <a:ea typeface="Calibri" panose="020F0502020204030204" pitchFamily="34" charset="0"/>
                <a:cs typeface="Arial" panose="020B0604020202020204" pitchFamily="34" charset="0"/>
              </a:rPr>
              <a:t>206(3)</a:t>
            </a:r>
            <a:r>
              <a:rPr lang="af-ZA" sz="2900" dirty="0">
                <a:effectLst/>
                <a:latin typeface="Arial" panose="020B0604020202020204" pitchFamily="34" charset="0"/>
                <a:ea typeface="Calibri" panose="020F0502020204030204" pitchFamily="34" charset="0"/>
                <a:cs typeface="Arial" panose="020B0604020202020204" pitchFamily="34" charset="0"/>
              </a:rPr>
              <a:t>, 1864–1889. </a:t>
            </a:r>
          </a:p>
          <a:p>
            <a:pPr marL="511810" indent="-457200" algn="just">
              <a:lnSpc>
                <a:spcPct val="120000"/>
              </a:lnSpc>
              <a:tabLst>
                <a:tab pos="57150" algn="l"/>
              </a:tabLst>
            </a:pPr>
            <a:r>
              <a:rPr lang="af-ZA" sz="2900" dirty="0">
                <a:latin typeface="Arial" panose="020B0604020202020204" pitchFamily="34" charset="0"/>
                <a:ea typeface="Calibri" panose="020F0502020204030204" pitchFamily="34" charset="0"/>
                <a:cs typeface="Arial" panose="020B0604020202020204" pitchFamily="34" charset="0"/>
              </a:rPr>
              <a:t>Morency, C., &amp; Mellors, R. (2012): Full moment tensor and source location inversion based on full waveform adjoint inversion: application at the Geysers geothermal field. </a:t>
            </a:r>
            <a:r>
              <a:rPr lang="af-ZA" sz="2900" i="1" dirty="0">
                <a:latin typeface="Arial" panose="020B0604020202020204" pitchFamily="34" charset="0"/>
                <a:ea typeface="Calibri" panose="020F0502020204030204" pitchFamily="34" charset="0"/>
                <a:cs typeface="Arial" panose="020B0604020202020204" pitchFamily="34" charset="0"/>
              </a:rPr>
              <a:t>SEG Technical Program Expanded Abstracts.</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Tape, C., Liu, Q., Maggi, A., &amp; Tromp, J. (2010): Seismic tomography of the southern California crust based on spectral-element and adjoint methods. </a:t>
            </a:r>
            <a:r>
              <a:rPr lang="af-ZA" sz="2900" i="1" dirty="0">
                <a:effectLst/>
                <a:latin typeface="Arial" panose="020B0604020202020204" pitchFamily="34" charset="0"/>
                <a:ea typeface="Calibri" panose="020F0502020204030204" pitchFamily="34" charset="0"/>
                <a:cs typeface="Arial" panose="020B0604020202020204" pitchFamily="34" charset="0"/>
              </a:rPr>
              <a:t>Geophysical Journal International</a:t>
            </a:r>
            <a:r>
              <a:rPr lang="af-ZA" sz="2900" dirty="0">
                <a:effectLst/>
                <a:latin typeface="Arial" panose="020B0604020202020204" pitchFamily="34" charset="0"/>
                <a:ea typeface="Calibri" panose="020F0502020204030204" pitchFamily="34" charset="0"/>
                <a:cs typeface="Arial" panose="020B0604020202020204" pitchFamily="34" charset="0"/>
              </a:rPr>
              <a:t>, </a:t>
            </a:r>
            <a:r>
              <a:rPr lang="af-ZA" sz="2900" b="1" dirty="0">
                <a:effectLst/>
                <a:latin typeface="Arial" panose="020B0604020202020204" pitchFamily="34" charset="0"/>
                <a:ea typeface="Calibri" panose="020F0502020204030204" pitchFamily="34" charset="0"/>
                <a:cs typeface="Arial" panose="020B0604020202020204" pitchFamily="34" charset="0"/>
              </a:rPr>
              <a:t>180(1)</a:t>
            </a:r>
            <a:r>
              <a:rPr lang="af-ZA" sz="2900" dirty="0">
                <a:effectLst/>
                <a:latin typeface="Arial" panose="020B0604020202020204" pitchFamily="34" charset="0"/>
                <a:ea typeface="Calibri" panose="020F0502020204030204" pitchFamily="34" charset="0"/>
                <a:cs typeface="Arial" panose="020B0604020202020204" pitchFamily="34" charset="0"/>
              </a:rPr>
              <a:t>, 433–462. </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solidFill>
                  <a:srgbClr val="1C1D1E"/>
                </a:solidFill>
                <a:effectLst/>
                <a:latin typeface="Arial" panose="020B0604020202020204" pitchFamily="34" charset="0"/>
                <a:ea typeface="Calibri" panose="020F0502020204030204" pitchFamily="34" charset="0"/>
                <a:cs typeface="Arial" panose="020B0604020202020204" pitchFamily="34" charset="0"/>
              </a:rPr>
              <a:t>Tape, C., Liu, Q. and Tromp, J. (2007), Finite-frequency tomography using adjoint methods—Methodology and examples using membrane surface waves. </a:t>
            </a:r>
            <a:r>
              <a:rPr lang="af-ZA" sz="2900" i="1" dirty="0">
                <a:solidFill>
                  <a:srgbClr val="1C1D1E"/>
                </a:solidFill>
                <a:effectLst/>
                <a:latin typeface="Arial" panose="020B0604020202020204" pitchFamily="34" charset="0"/>
                <a:ea typeface="Calibri" panose="020F0502020204030204" pitchFamily="34" charset="0"/>
                <a:cs typeface="Arial" panose="020B0604020202020204" pitchFamily="34" charset="0"/>
              </a:rPr>
              <a:t>Geophysical Journal International</a:t>
            </a:r>
            <a:r>
              <a:rPr lang="af-ZA" sz="2900" dirty="0">
                <a:solidFill>
                  <a:srgbClr val="1C1D1E"/>
                </a:solidFill>
                <a:effectLst/>
                <a:latin typeface="Arial" panose="020B0604020202020204" pitchFamily="34" charset="0"/>
                <a:ea typeface="Calibri" panose="020F0502020204030204" pitchFamily="34" charset="0"/>
                <a:cs typeface="Arial" panose="020B0604020202020204" pitchFamily="34" charset="0"/>
              </a:rPr>
              <a:t>, </a:t>
            </a:r>
            <a:r>
              <a:rPr lang="af-ZA" sz="2900" b="1" dirty="0">
                <a:solidFill>
                  <a:srgbClr val="1C1D1E"/>
                </a:solidFill>
                <a:effectLst/>
                <a:latin typeface="Arial" panose="020B0604020202020204" pitchFamily="34" charset="0"/>
                <a:ea typeface="Calibri" panose="020F0502020204030204" pitchFamily="34" charset="0"/>
                <a:cs typeface="Arial" panose="020B0604020202020204" pitchFamily="34" charset="0"/>
              </a:rPr>
              <a:t>168</a:t>
            </a:r>
            <a:r>
              <a:rPr lang="af-ZA" sz="2900" dirty="0">
                <a:solidFill>
                  <a:srgbClr val="1C1D1E"/>
                </a:solidFill>
                <a:effectLst/>
                <a:latin typeface="Arial" panose="020B0604020202020204" pitchFamily="34" charset="0"/>
                <a:ea typeface="Calibri" panose="020F0502020204030204" pitchFamily="34" charset="0"/>
                <a:cs typeface="Arial" panose="020B0604020202020204" pitchFamily="34" charset="0"/>
              </a:rPr>
              <a:t>: 1105-1129. </a:t>
            </a:r>
            <a:r>
              <a:rPr lang="af-ZA" sz="2900" dirty="0">
                <a:effectLst/>
                <a:latin typeface="Arial" panose="020B0604020202020204" pitchFamily="34" charset="0"/>
                <a:ea typeface="Calibri" panose="020F0502020204030204" pitchFamily="34" charset="0"/>
                <a:cs typeface="Arial" panose="020B0604020202020204" pitchFamily="34" charset="0"/>
              </a:rPr>
              <a:t> </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511810" indent="-457200" algn="just">
              <a:lnSpc>
                <a:spcPct val="120000"/>
              </a:lnSpc>
              <a:tabLst>
                <a:tab pos="57150" algn="l"/>
              </a:tabLst>
            </a:pPr>
            <a:r>
              <a:rPr lang="af-ZA" sz="2900" dirty="0">
                <a:effectLst/>
                <a:latin typeface="Arial" panose="020B0604020202020204" pitchFamily="34" charset="0"/>
                <a:ea typeface="Calibri" panose="020F0502020204030204" pitchFamily="34" charset="0"/>
                <a:cs typeface="Arial" panose="020B0604020202020204" pitchFamily="34" charset="0"/>
              </a:rPr>
              <a:t>Tromp, J., Tape, C., &amp; Liu, Q. (2004): Seismic tomography, adjoint methods, time reversal and banana-doughnut kernels. </a:t>
            </a:r>
            <a:r>
              <a:rPr lang="af-ZA" sz="2900" i="1" dirty="0">
                <a:effectLst/>
                <a:latin typeface="Arial" panose="020B0604020202020204" pitchFamily="34" charset="0"/>
                <a:ea typeface="Calibri" panose="020F0502020204030204" pitchFamily="34" charset="0"/>
                <a:cs typeface="Arial" panose="020B0604020202020204" pitchFamily="34" charset="0"/>
              </a:rPr>
              <a:t>Geophysical Journal International</a:t>
            </a:r>
            <a:r>
              <a:rPr lang="af-ZA" sz="2900" dirty="0">
                <a:effectLst/>
                <a:latin typeface="Arial" panose="020B0604020202020204" pitchFamily="34" charset="0"/>
                <a:ea typeface="Calibri" panose="020F0502020204030204" pitchFamily="34" charset="0"/>
                <a:cs typeface="Arial" panose="020B0604020202020204" pitchFamily="34" charset="0"/>
              </a:rPr>
              <a:t>, </a:t>
            </a:r>
            <a:r>
              <a:rPr lang="af-ZA" sz="2900" b="1" dirty="0">
                <a:effectLst/>
                <a:latin typeface="Arial" panose="020B0604020202020204" pitchFamily="34" charset="0"/>
                <a:ea typeface="Calibri" panose="020F0502020204030204" pitchFamily="34" charset="0"/>
                <a:cs typeface="Arial" panose="020B0604020202020204" pitchFamily="34" charset="0"/>
              </a:rPr>
              <a:t>160(1)</a:t>
            </a:r>
            <a:r>
              <a:rPr lang="af-ZA" sz="2900" dirty="0">
                <a:effectLst/>
                <a:latin typeface="Arial" panose="020B0604020202020204" pitchFamily="34" charset="0"/>
                <a:ea typeface="Calibri" panose="020F0502020204030204" pitchFamily="34" charset="0"/>
                <a:cs typeface="Arial" panose="020B0604020202020204" pitchFamily="34" charset="0"/>
              </a:rPr>
              <a:t>, 195–216. </a:t>
            </a:r>
            <a:endParaRPr lang="en-ID" sz="29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ID" b="0" i="0" dirty="0">
              <a:solidFill>
                <a:srgbClr val="2E414F"/>
              </a:solidFill>
              <a:effectLst/>
              <a:latin typeface="Roboto" panose="020B0604020202020204" pitchFamily="2" charset="0"/>
            </a:endParaRPr>
          </a:p>
        </p:txBody>
      </p:sp>
      <p:sp>
        <p:nvSpPr>
          <p:cNvPr id="3" name="Title 2">
            <a:extLst>
              <a:ext uri="{FF2B5EF4-FFF2-40B4-BE49-F238E27FC236}">
                <a16:creationId xmlns:a16="http://schemas.microsoft.com/office/drawing/2014/main" id="{8D97F68B-F5EE-464E-81DC-7D2B93E47B48}"/>
              </a:ext>
            </a:extLst>
          </p:cNvPr>
          <p:cNvSpPr>
            <a:spLocks noGrp="1"/>
          </p:cNvSpPr>
          <p:nvPr>
            <p:ph type="title"/>
          </p:nvPr>
        </p:nvSpPr>
        <p:spPr>
          <a:xfrm>
            <a:off x="2121059" y="-76200"/>
            <a:ext cx="12496800" cy="1146176"/>
          </a:xfrm>
        </p:spPr>
        <p:txBody>
          <a:bodyPr/>
          <a:lstStyle/>
          <a:p>
            <a:r>
              <a:rPr lang="en-US" sz="4000" dirty="0"/>
              <a:t>References</a:t>
            </a:r>
            <a:endParaRPr lang="en-ID" sz="4000" dirty="0"/>
          </a:p>
        </p:txBody>
      </p:sp>
      <p:sp>
        <p:nvSpPr>
          <p:cNvPr id="4" name="Footer Placeholder 3">
            <a:extLst>
              <a:ext uri="{FF2B5EF4-FFF2-40B4-BE49-F238E27FC236}">
                <a16:creationId xmlns:a16="http://schemas.microsoft.com/office/drawing/2014/main" id="{D64CCC25-1D08-4E31-866A-CF935E120F96}"/>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2BBA137C-14B9-4C47-9DC0-591FDD9264D0}"/>
              </a:ext>
            </a:extLst>
          </p:cNvPr>
          <p:cNvSpPr>
            <a:spLocks noGrp="1"/>
          </p:cNvSpPr>
          <p:nvPr>
            <p:ph type="sldNum" sz="quarter" idx="4"/>
          </p:nvPr>
        </p:nvSpPr>
        <p:spPr/>
        <p:txBody>
          <a:bodyPr/>
          <a:lstStyle/>
          <a:p>
            <a:fld id="{9D2B931B-9A15-40DA-A066-61C67E85B59C}" type="slidenum">
              <a:rPr lang="en-ID" smtClean="0"/>
              <a:pPr/>
              <a:t>28</a:t>
            </a:fld>
            <a:endParaRPr lang="en-ID" dirty="0"/>
          </a:p>
        </p:txBody>
      </p:sp>
    </p:spTree>
    <p:extLst>
      <p:ext uri="{BB962C8B-B14F-4D97-AF65-F5344CB8AC3E}">
        <p14:creationId xmlns:p14="http://schemas.microsoft.com/office/powerpoint/2010/main" val="3814741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5A385A1-D713-4858-9898-4433F858ACD7}"/>
              </a:ext>
            </a:extLst>
          </p:cNvPr>
          <p:cNvSpPr>
            <a:spLocks noGrp="1"/>
          </p:cNvSpPr>
          <p:nvPr>
            <p:ph type="ftr" sz="quarter" idx="3"/>
          </p:nvPr>
        </p:nvSpPr>
        <p:spPr/>
        <p:txBody>
          <a:bodyPr/>
          <a:lstStyle/>
          <a:p>
            <a:r>
              <a:rPr lang="en-ID"/>
              <a:t>Underpressure Class</a:t>
            </a:r>
            <a:endParaRPr lang="en-ID" dirty="0"/>
          </a:p>
        </p:txBody>
      </p:sp>
      <p:sp>
        <p:nvSpPr>
          <p:cNvPr id="3" name="Title 2">
            <a:extLst>
              <a:ext uri="{FF2B5EF4-FFF2-40B4-BE49-F238E27FC236}">
                <a16:creationId xmlns:a16="http://schemas.microsoft.com/office/drawing/2014/main" id="{B1467C7B-26B9-4BF6-B8EB-2353D904DC9F}"/>
              </a:ext>
            </a:extLst>
          </p:cNvPr>
          <p:cNvSpPr>
            <a:spLocks noGrp="1"/>
          </p:cNvSpPr>
          <p:nvPr>
            <p:ph type="title"/>
          </p:nvPr>
        </p:nvSpPr>
        <p:spPr/>
        <p:txBody>
          <a:bodyPr/>
          <a:lstStyle/>
          <a:p>
            <a:r>
              <a:rPr lang="en-US" dirty="0"/>
              <a:t>Thank you</a:t>
            </a:r>
            <a:endParaRPr lang="en-ID" dirty="0"/>
          </a:p>
        </p:txBody>
      </p:sp>
      <p:sp>
        <p:nvSpPr>
          <p:cNvPr id="4" name="Picture Placeholder 3">
            <a:extLst>
              <a:ext uri="{FF2B5EF4-FFF2-40B4-BE49-F238E27FC236}">
                <a16:creationId xmlns:a16="http://schemas.microsoft.com/office/drawing/2014/main" id="{2E1813CF-FDA4-4AE0-8703-B2390F8A0BE1}"/>
              </a:ext>
            </a:extLst>
          </p:cNvPr>
          <p:cNvSpPr>
            <a:spLocks noGrp="1"/>
          </p:cNvSpPr>
          <p:nvPr>
            <p:ph type="pic" sz="quarter" idx="10"/>
          </p:nvPr>
        </p:nvSpPr>
        <p:spPr/>
      </p:sp>
    </p:spTree>
    <p:extLst>
      <p:ext uri="{BB962C8B-B14F-4D97-AF65-F5344CB8AC3E}">
        <p14:creationId xmlns:p14="http://schemas.microsoft.com/office/powerpoint/2010/main" val="233434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98554E-65E1-4013-B7A5-6C300B903085}"/>
              </a:ext>
            </a:extLst>
          </p:cNvPr>
          <p:cNvSpPr>
            <a:spLocks noGrp="1"/>
          </p:cNvSpPr>
          <p:nvPr>
            <p:ph type="title"/>
          </p:nvPr>
        </p:nvSpPr>
        <p:spPr/>
        <p:txBody>
          <a:bodyPr/>
          <a:lstStyle/>
          <a:p>
            <a:r>
              <a:rPr lang="en-US" dirty="0"/>
              <a:t>Full Waveform Inversion</a:t>
            </a:r>
            <a:endParaRPr lang="en-ID" dirty="0"/>
          </a:p>
        </p:txBody>
      </p:sp>
      <p:sp>
        <p:nvSpPr>
          <p:cNvPr id="4" name="Footer Placeholder 3">
            <a:extLst>
              <a:ext uri="{FF2B5EF4-FFF2-40B4-BE49-F238E27FC236}">
                <a16:creationId xmlns:a16="http://schemas.microsoft.com/office/drawing/2014/main" id="{8786FB91-C5E5-4C18-ACEE-97C8305AAC80}"/>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C8575957-E008-401B-914E-8D9D208D21A7}"/>
              </a:ext>
            </a:extLst>
          </p:cNvPr>
          <p:cNvSpPr>
            <a:spLocks noGrp="1"/>
          </p:cNvSpPr>
          <p:nvPr>
            <p:ph type="sldNum" sz="quarter" idx="4"/>
          </p:nvPr>
        </p:nvSpPr>
        <p:spPr/>
        <p:txBody>
          <a:bodyPr/>
          <a:lstStyle/>
          <a:p>
            <a:fld id="{9D2B931B-9A15-40DA-A066-61C67E85B59C}" type="slidenum">
              <a:rPr lang="en-ID" smtClean="0"/>
              <a:pPr/>
              <a:t>3</a:t>
            </a:fld>
            <a:endParaRPr lang="en-ID" dirty="0"/>
          </a:p>
        </p:txBody>
      </p:sp>
      <p:pic>
        <p:nvPicPr>
          <p:cNvPr id="1026" name="Picture 2" descr="CGG: Seismic Full-Waveform Inversion (FWI)">
            <a:extLst>
              <a:ext uri="{FF2B5EF4-FFF2-40B4-BE49-F238E27FC236}">
                <a16:creationId xmlns:a16="http://schemas.microsoft.com/office/drawing/2014/main" id="{875BDF79-B08D-416A-8D66-E9F119BF9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326897"/>
            <a:ext cx="6225245" cy="4038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ED3FFE8-15F7-43AB-84DC-812827F67B05}"/>
              </a:ext>
            </a:extLst>
          </p:cNvPr>
          <p:cNvPicPr>
            <a:picLocks noChangeAspect="1"/>
          </p:cNvPicPr>
          <p:nvPr/>
        </p:nvPicPr>
        <p:blipFill>
          <a:blip r:embed="rId3"/>
          <a:stretch>
            <a:fillRect/>
          </a:stretch>
        </p:blipFill>
        <p:spPr>
          <a:xfrm>
            <a:off x="8936254" y="1796067"/>
            <a:ext cx="7802064" cy="7049484"/>
          </a:xfrm>
          <a:prstGeom prst="rect">
            <a:avLst/>
          </a:prstGeom>
        </p:spPr>
      </p:pic>
      <p:sp>
        <p:nvSpPr>
          <p:cNvPr id="9" name="TextBox 8">
            <a:extLst>
              <a:ext uri="{FF2B5EF4-FFF2-40B4-BE49-F238E27FC236}">
                <a16:creationId xmlns:a16="http://schemas.microsoft.com/office/drawing/2014/main" id="{78D54E6B-6297-452E-8396-9591EE70F9F3}"/>
              </a:ext>
            </a:extLst>
          </p:cNvPr>
          <p:cNvSpPr txBox="1"/>
          <p:nvPr/>
        </p:nvSpPr>
        <p:spPr>
          <a:xfrm>
            <a:off x="13182600" y="8991601"/>
            <a:ext cx="3981009" cy="369332"/>
          </a:xfrm>
          <a:prstGeom prst="rect">
            <a:avLst/>
          </a:prstGeom>
          <a:noFill/>
        </p:spPr>
        <p:txBody>
          <a:bodyPr wrap="square" rtlCol="0">
            <a:spAutoFit/>
          </a:bodyPr>
          <a:lstStyle/>
          <a:p>
            <a:r>
              <a:rPr lang="af-ZA" i="1" dirty="0">
                <a:latin typeface="Arial" panose="020B0604020202020204" pitchFamily="34" charset="0"/>
                <a:ea typeface="Calibri" panose="020F0502020204030204" pitchFamily="34" charset="0"/>
                <a:cs typeface="Arial" panose="020B0604020202020204" pitchFamily="34" charset="0"/>
              </a:rPr>
              <a:t>Tape et al (2010)</a:t>
            </a:r>
            <a:endParaRPr lang="en-ID"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5A6EA58-A131-4422-BE83-EF06FFA82F20}"/>
              </a:ext>
            </a:extLst>
          </p:cNvPr>
          <p:cNvSpPr txBox="1"/>
          <p:nvPr/>
        </p:nvSpPr>
        <p:spPr>
          <a:xfrm>
            <a:off x="7239000" y="7592547"/>
            <a:ext cx="990600" cy="369332"/>
          </a:xfrm>
          <a:prstGeom prst="rect">
            <a:avLst/>
          </a:prstGeom>
          <a:noFill/>
        </p:spPr>
        <p:txBody>
          <a:bodyPr wrap="square" rtlCol="0">
            <a:spAutoFit/>
          </a:bodyPr>
          <a:lstStyle/>
          <a:p>
            <a:r>
              <a:rPr lang="af-ZA" i="1" dirty="0">
                <a:latin typeface="Arial" panose="020B0604020202020204" pitchFamily="34" charset="0"/>
                <a:ea typeface="Calibri" panose="020F0502020204030204" pitchFamily="34" charset="0"/>
                <a:cs typeface="Arial" panose="020B0604020202020204" pitchFamily="34" charset="0"/>
              </a:rPr>
              <a:t>CGG</a:t>
            </a:r>
            <a:endParaRPr lang="en-ID"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0847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19F9FF-CB2E-4B90-915A-4F59EDB46935}"/>
              </a:ext>
            </a:extLst>
          </p:cNvPr>
          <p:cNvSpPr>
            <a:spLocks noGrp="1"/>
          </p:cNvSpPr>
          <p:nvPr>
            <p:ph type="ftr" sz="quarter" idx="3"/>
          </p:nvPr>
        </p:nvSpPr>
        <p:spPr/>
        <p:txBody>
          <a:bodyPr/>
          <a:lstStyle/>
          <a:p>
            <a:r>
              <a:rPr lang="en-ID"/>
              <a:t>Underpressure Class</a:t>
            </a:r>
            <a:endParaRPr lang="en-ID" dirty="0"/>
          </a:p>
        </p:txBody>
      </p:sp>
      <p:sp>
        <p:nvSpPr>
          <p:cNvPr id="3" name="Title 2">
            <a:extLst>
              <a:ext uri="{FF2B5EF4-FFF2-40B4-BE49-F238E27FC236}">
                <a16:creationId xmlns:a16="http://schemas.microsoft.com/office/drawing/2014/main" id="{0754A569-8B80-45FE-91A7-D2E42F209F45}"/>
              </a:ext>
            </a:extLst>
          </p:cNvPr>
          <p:cNvSpPr>
            <a:spLocks noGrp="1"/>
          </p:cNvSpPr>
          <p:nvPr>
            <p:ph type="title"/>
          </p:nvPr>
        </p:nvSpPr>
        <p:spPr/>
        <p:txBody>
          <a:bodyPr/>
          <a:lstStyle/>
          <a:p>
            <a:r>
              <a:rPr lang="en-US" dirty="0"/>
              <a:t>Backups</a:t>
            </a:r>
            <a:endParaRPr lang="en-ID" dirty="0"/>
          </a:p>
        </p:txBody>
      </p:sp>
      <p:sp>
        <p:nvSpPr>
          <p:cNvPr id="4" name="Picture Placeholder 3">
            <a:extLst>
              <a:ext uri="{FF2B5EF4-FFF2-40B4-BE49-F238E27FC236}">
                <a16:creationId xmlns:a16="http://schemas.microsoft.com/office/drawing/2014/main" id="{7303A38D-D6FF-422B-A58E-6FE5385D837C}"/>
              </a:ext>
            </a:extLst>
          </p:cNvPr>
          <p:cNvSpPr>
            <a:spLocks noGrp="1"/>
          </p:cNvSpPr>
          <p:nvPr>
            <p:ph type="pic" sz="quarter" idx="10"/>
          </p:nvPr>
        </p:nvSpPr>
        <p:spPr/>
      </p:sp>
    </p:spTree>
    <p:extLst>
      <p:ext uri="{BB962C8B-B14F-4D97-AF65-F5344CB8AC3E}">
        <p14:creationId xmlns:p14="http://schemas.microsoft.com/office/powerpoint/2010/main" val="214524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EEBF072-586D-4B93-A5DB-EEDC978A3551}"/>
              </a:ext>
            </a:extLst>
          </p:cNvPr>
          <p:cNvPicPr>
            <a:picLocks noChangeAspect="1"/>
          </p:cNvPicPr>
          <p:nvPr/>
        </p:nvPicPr>
        <p:blipFill>
          <a:blip r:embed="rId2"/>
          <a:stretch>
            <a:fillRect/>
          </a:stretch>
        </p:blipFill>
        <p:spPr>
          <a:xfrm>
            <a:off x="10711219" y="8663982"/>
            <a:ext cx="5658640" cy="905001"/>
          </a:xfrm>
          <a:prstGeom prst="rect">
            <a:avLst/>
          </a:prstGeom>
        </p:spPr>
      </p:pic>
      <p:grpSp>
        <p:nvGrpSpPr>
          <p:cNvPr id="56" name="Group 55">
            <a:extLst>
              <a:ext uri="{FF2B5EF4-FFF2-40B4-BE49-F238E27FC236}">
                <a16:creationId xmlns:a16="http://schemas.microsoft.com/office/drawing/2014/main" id="{D864E423-8B18-4138-90F3-64082AB7BA24}"/>
              </a:ext>
            </a:extLst>
          </p:cNvPr>
          <p:cNvGrpSpPr/>
          <p:nvPr/>
        </p:nvGrpSpPr>
        <p:grpSpPr>
          <a:xfrm>
            <a:off x="9562831" y="4844760"/>
            <a:ext cx="8187122" cy="1212454"/>
            <a:chOff x="10082735" y="4717148"/>
            <a:chExt cx="8187122" cy="1212454"/>
          </a:xfrm>
        </p:grpSpPr>
        <p:pic>
          <p:nvPicPr>
            <p:cNvPr id="11" name="Picture 10">
              <a:extLst>
                <a:ext uri="{FF2B5EF4-FFF2-40B4-BE49-F238E27FC236}">
                  <a16:creationId xmlns:a16="http://schemas.microsoft.com/office/drawing/2014/main" id="{8D8924B5-509E-494F-B1C0-1B221C627FB4}"/>
                </a:ext>
              </a:extLst>
            </p:cNvPr>
            <p:cNvPicPr>
              <a:picLocks noChangeAspect="1"/>
            </p:cNvPicPr>
            <p:nvPr/>
          </p:nvPicPr>
          <p:blipFill>
            <a:blip r:embed="rId3"/>
            <a:stretch>
              <a:fillRect/>
            </a:stretch>
          </p:blipFill>
          <p:spPr>
            <a:xfrm>
              <a:off x="10082735" y="4717148"/>
              <a:ext cx="6110449" cy="884407"/>
            </a:xfrm>
            <a:prstGeom prst="rect">
              <a:avLst/>
            </a:prstGeom>
          </p:spPr>
        </p:pic>
        <p:pic>
          <p:nvPicPr>
            <p:cNvPr id="12" name="Picture 11">
              <a:extLst>
                <a:ext uri="{FF2B5EF4-FFF2-40B4-BE49-F238E27FC236}">
                  <a16:creationId xmlns:a16="http://schemas.microsoft.com/office/drawing/2014/main" id="{038BEEDF-221A-47BB-B4B2-4AE813A6A0D5}"/>
                </a:ext>
              </a:extLst>
            </p:cNvPr>
            <p:cNvPicPr>
              <a:picLocks noChangeAspect="1"/>
            </p:cNvPicPr>
            <p:nvPr/>
          </p:nvPicPr>
          <p:blipFill>
            <a:blip r:embed="rId4"/>
            <a:stretch>
              <a:fillRect/>
            </a:stretch>
          </p:blipFill>
          <p:spPr>
            <a:xfrm>
              <a:off x="12574620" y="5418036"/>
              <a:ext cx="5695237" cy="475620"/>
            </a:xfrm>
            <a:prstGeom prst="rect">
              <a:avLst/>
            </a:prstGeom>
          </p:spPr>
        </p:pic>
        <p:sp>
          <p:nvSpPr>
            <p:cNvPr id="28" name="Rectangle 27">
              <a:extLst>
                <a:ext uri="{FF2B5EF4-FFF2-40B4-BE49-F238E27FC236}">
                  <a16:creationId xmlns:a16="http://schemas.microsoft.com/office/drawing/2014/main" id="{6F40EC2E-0AB6-4C7E-AE60-92D9ACA87011}"/>
                </a:ext>
              </a:extLst>
            </p:cNvPr>
            <p:cNvSpPr/>
            <p:nvPr/>
          </p:nvSpPr>
          <p:spPr>
            <a:xfrm>
              <a:off x="12827962" y="5481402"/>
              <a:ext cx="846077" cy="448200"/>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Rectangle 53">
              <a:extLst>
                <a:ext uri="{FF2B5EF4-FFF2-40B4-BE49-F238E27FC236}">
                  <a16:creationId xmlns:a16="http://schemas.microsoft.com/office/drawing/2014/main" id="{A3D5CB47-9696-42BC-9EE1-7AA45A6E83C4}"/>
                </a:ext>
              </a:extLst>
            </p:cNvPr>
            <p:cNvSpPr/>
            <p:nvPr/>
          </p:nvSpPr>
          <p:spPr>
            <a:xfrm>
              <a:off x="10125173" y="4944663"/>
              <a:ext cx="926021" cy="448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 name="Rectangle 54">
              <a:extLst>
                <a:ext uri="{FF2B5EF4-FFF2-40B4-BE49-F238E27FC236}">
                  <a16:creationId xmlns:a16="http://schemas.microsoft.com/office/drawing/2014/main" id="{3F7F9EA3-16AB-41DF-8A21-DCF20484A0B9}"/>
                </a:ext>
              </a:extLst>
            </p:cNvPr>
            <p:cNvSpPr/>
            <p:nvPr/>
          </p:nvSpPr>
          <p:spPr>
            <a:xfrm>
              <a:off x="12417548" y="4944663"/>
              <a:ext cx="846077" cy="448200"/>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5" name="Slide Number Placeholder 4">
            <a:extLst>
              <a:ext uri="{FF2B5EF4-FFF2-40B4-BE49-F238E27FC236}">
                <a16:creationId xmlns:a16="http://schemas.microsoft.com/office/drawing/2014/main" id="{064A26FE-B132-42AD-BC3C-FF32728A00E1}"/>
              </a:ext>
            </a:extLst>
          </p:cNvPr>
          <p:cNvSpPr>
            <a:spLocks noGrp="1"/>
          </p:cNvSpPr>
          <p:nvPr>
            <p:ph type="sldNum" sz="quarter" idx="4"/>
          </p:nvPr>
        </p:nvSpPr>
        <p:spPr/>
        <p:txBody>
          <a:bodyPr/>
          <a:lstStyle/>
          <a:p>
            <a:fld id="{9D2B931B-9A15-40DA-A066-61C67E85B59C}" type="slidenum">
              <a:rPr lang="en-ID" smtClean="0"/>
              <a:pPr/>
              <a:t>31</a:t>
            </a:fld>
            <a:endParaRPr lang="en-ID" dirty="0"/>
          </a:p>
        </p:txBody>
      </p:sp>
      <p:sp>
        <p:nvSpPr>
          <p:cNvPr id="6" name="Title 2">
            <a:extLst>
              <a:ext uri="{FF2B5EF4-FFF2-40B4-BE49-F238E27FC236}">
                <a16:creationId xmlns:a16="http://schemas.microsoft.com/office/drawing/2014/main" id="{BE875853-F1B6-46F5-9329-023B15C1CC46}"/>
              </a:ext>
            </a:extLst>
          </p:cNvPr>
          <p:cNvSpPr txBox="1">
            <a:spLocks/>
          </p:cNvSpPr>
          <p:nvPr/>
        </p:nvSpPr>
        <p:spPr>
          <a:xfrm>
            <a:off x="2133600" y="547689"/>
            <a:ext cx="11430000" cy="11461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DM Sans Bold" panose="020B0604020202020204" charset="0"/>
                <a:ea typeface="+mj-ea"/>
                <a:cs typeface="+mj-cs"/>
              </a:defRPr>
            </a:lvl1pPr>
          </a:lstStyle>
          <a:p>
            <a:r>
              <a:rPr lang="en-US" dirty="0"/>
              <a:t>Adjoint method</a:t>
            </a:r>
            <a:endParaRPr lang="en-ID" dirty="0"/>
          </a:p>
        </p:txBody>
      </p:sp>
      <p:sp>
        <p:nvSpPr>
          <p:cNvPr id="8" name="Slide Number Placeholder 4">
            <a:extLst>
              <a:ext uri="{FF2B5EF4-FFF2-40B4-BE49-F238E27FC236}">
                <a16:creationId xmlns:a16="http://schemas.microsoft.com/office/drawing/2014/main" id="{8F2A74CC-1C0E-46EB-8AE6-CAD9864BFD35}"/>
              </a:ext>
            </a:extLst>
          </p:cNvPr>
          <p:cNvSpPr txBox="1">
            <a:spLocks/>
          </p:cNvSpPr>
          <p:nvPr/>
        </p:nvSpPr>
        <p:spPr>
          <a:xfrm>
            <a:off x="13261430" y="8991601"/>
            <a:ext cx="4114800" cy="363600"/>
          </a:xfrm>
          <a:prstGeom prst="rect">
            <a:avLst/>
          </a:prstGeom>
        </p:spPr>
        <p:txBody>
          <a:bodyPr vert="horz" lIns="91440" tIns="45720" rIns="91440" bIns="45720" rtlCol="0" anchor="ctr"/>
          <a:lstStyle>
            <a:defPPr>
              <a:defRPr lang="en-US"/>
            </a:defPPr>
            <a:lvl1pPr marL="0" algn="r" defTabSz="914400" rtl="0" eaLnBrk="1" latinLnBrk="0" hangingPunct="1">
              <a:defRPr sz="1800" kern="1200">
                <a:solidFill>
                  <a:schemeClr val="tx1"/>
                </a:solidFill>
                <a:latin typeface="IBM Plex Mono" panose="020B060402020202020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D2B931B-9A15-40DA-A066-61C67E85B59C}" type="slidenum">
              <a:rPr lang="en-ID" smtClean="0"/>
              <a:pPr/>
              <a:t>31</a:t>
            </a:fld>
            <a:endParaRPr lang="en-ID" dirty="0"/>
          </a:p>
        </p:txBody>
      </p:sp>
      <p:pic>
        <p:nvPicPr>
          <p:cNvPr id="9" name="Picture 8">
            <a:extLst>
              <a:ext uri="{FF2B5EF4-FFF2-40B4-BE49-F238E27FC236}">
                <a16:creationId xmlns:a16="http://schemas.microsoft.com/office/drawing/2014/main" id="{E27EF8AC-9F35-40E5-8211-86FDC3E9D5FC}"/>
              </a:ext>
            </a:extLst>
          </p:cNvPr>
          <p:cNvPicPr>
            <a:picLocks noChangeAspect="1"/>
          </p:cNvPicPr>
          <p:nvPr/>
        </p:nvPicPr>
        <p:blipFill>
          <a:blip r:embed="rId5"/>
          <a:stretch>
            <a:fillRect/>
          </a:stretch>
        </p:blipFill>
        <p:spPr>
          <a:xfrm>
            <a:off x="6305154" y="1695472"/>
            <a:ext cx="5677692" cy="971686"/>
          </a:xfrm>
          <a:prstGeom prst="rect">
            <a:avLst/>
          </a:prstGeom>
        </p:spPr>
      </p:pic>
      <p:pic>
        <p:nvPicPr>
          <p:cNvPr id="10" name="Picture 9">
            <a:extLst>
              <a:ext uri="{FF2B5EF4-FFF2-40B4-BE49-F238E27FC236}">
                <a16:creationId xmlns:a16="http://schemas.microsoft.com/office/drawing/2014/main" id="{8F1949FC-2740-48B6-B237-F98F66BB5E89}"/>
              </a:ext>
            </a:extLst>
          </p:cNvPr>
          <p:cNvPicPr>
            <a:picLocks noChangeAspect="1"/>
          </p:cNvPicPr>
          <p:nvPr/>
        </p:nvPicPr>
        <p:blipFill>
          <a:blip r:embed="rId6"/>
          <a:stretch>
            <a:fillRect/>
          </a:stretch>
        </p:blipFill>
        <p:spPr>
          <a:xfrm>
            <a:off x="6019364" y="2817517"/>
            <a:ext cx="6249272" cy="981212"/>
          </a:xfrm>
          <a:prstGeom prst="rect">
            <a:avLst/>
          </a:prstGeom>
        </p:spPr>
      </p:pic>
      <p:pic>
        <p:nvPicPr>
          <p:cNvPr id="16" name="Picture 15">
            <a:extLst>
              <a:ext uri="{FF2B5EF4-FFF2-40B4-BE49-F238E27FC236}">
                <a16:creationId xmlns:a16="http://schemas.microsoft.com/office/drawing/2014/main" id="{5A64B08D-37EF-49B7-9BED-EE0F6B89E227}"/>
              </a:ext>
            </a:extLst>
          </p:cNvPr>
          <p:cNvPicPr>
            <a:picLocks noChangeAspect="1"/>
          </p:cNvPicPr>
          <p:nvPr/>
        </p:nvPicPr>
        <p:blipFill>
          <a:blip r:embed="rId7"/>
          <a:stretch>
            <a:fillRect/>
          </a:stretch>
        </p:blipFill>
        <p:spPr>
          <a:xfrm>
            <a:off x="2005374" y="9153822"/>
            <a:ext cx="3801048" cy="1104359"/>
          </a:xfrm>
          <a:prstGeom prst="rect">
            <a:avLst/>
          </a:prstGeom>
        </p:spPr>
      </p:pic>
      <p:pic>
        <p:nvPicPr>
          <p:cNvPr id="18" name="Picture 17">
            <a:extLst>
              <a:ext uri="{FF2B5EF4-FFF2-40B4-BE49-F238E27FC236}">
                <a16:creationId xmlns:a16="http://schemas.microsoft.com/office/drawing/2014/main" id="{65B140DF-DF1A-4E07-98AE-8B576CBFF26F}"/>
              </a:ext>
            </a:extLst>
          </p:cNvPr>
          <p:cNvPicPr>
            <a:picLocks noChangeAspect="1"/>
          </p:cNvPicPr>
          <p:nvPr/>
        </p:nvPicPr>
        <p:blipFill>
          <a:blip r:embed="rId8"/>
          <a:stretch>
            <a:fillRect/>
          </a:stretch>
        </p:blipFill>
        <p:spPr>
          <a:xfrm>
            <a:off x="10803645" y="9408322"/>
            <a:ext cx="5367768" cy="878678"/>
          </a:xfrm>
          <a:prstGeom prst="rect">
            <a:avLst/>
          </a:prstGeom>
        </p:spPr>
      </p:pic>
      <p:cxnSp>
        <p:nvCxnSpPr>
          <p:cNvPr id="19" name="Straight Arrow Connector 18">
            <a:extLst>
              <a:ext uri="{FF2B5EF4-FFF2-40B4-BE49-F238E27FC236}">
                <a16:creationId xmlns:a16="http://schemas.microsoft.com/office/drawing/2014/main" id="{19ECA3C8-6B7E-48B7-B5B2-50FBC6EF831D}"/>
              </a:ext>
            </a:extLst>
          </p:cNvPr>
          <p:cNvCxnSpPr>
            <a:cxnSpLocks/>
          </p:cNvCxnSpPr>
          <p:nvPr/>
        </p:nvCxnSpPr>
        <p:spPr>
          <a:xfrm flipH="1">
            <a:off x="4572000" y="3578631"/>
            <a:ext cx="5915482" cy="15062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C6789C8-9FFC-4F4B-8DA4-606319150CB6}"/>
              </a:ext>
            </a:extLst>
          </p:cNvPr>
          <p:cNvCxnSpPr>
            <a:cxnSpLocks/>
          </p:cNvCxnSpPr>
          <p:nvPr/>
        </p:nvCxnSpPr>
        <p:spPr>
          <a:xfrm>
            <a:off x="11201400" y="3543300"/>
            <a:ext cx="1769404" cy="12503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47BD861-5020-4E9C-8D5C-00188C206FA8}"/>
              </a:ext>
            </a:extLst>
          </p:cNvPr>
          <p:cNvSpPr txBox="1"/>
          <p:nvPr/>
        </p:nvSpPr>
        <p:spPr>
          <a:xfrm>
            <a:off x="12035315" y="3862352"/>
            <a:ext cx="3063242" cy="646331"/>
          </a:xfrm>
          <a:prstGeom prst="rect">
            <a:avLst/>
          </a:prstGeom>
          <a:noFill/>
        </p:spPr>
        <p:txBody>
          <a:bodyPr wrap="square" rtlCol="0">
            <a:spAutoFit/>
          </a:bodyPr>
          <a:lstStyle/>
          <a:p>
            <a:r>
              <a:rPr lang="en-US" dirty="0"/>
              <a:t>Variation with respect to structural parameter</a:t>
            </a:r>
            <a:endParaRPr lang="en-ID" dirty="0"/>
          </a:p>
        </p:txBody>
      </p:sp>
      <p:sp>
        <p:nvSpPr>
          <p:cNvPr id="22" name="TextBox 21">
            <a:extLst>
              <a:ext uri="{FF2B5EF4-FFF2-40B4-BE49-F238E27FC236}">
                <a16:creationId xmlns:a16="http://schemas.microsoft.com/office/drawing/2014/main" id="{4A50352F-40E9-4FCC-B552-F6A01C1F1D9C}"/>
              </a:ext>
            </a:extLst>
          </p:cNvPr>
          <p:cNvSpPr txBox="1"/>
          <p:nvPr/>
        </p:nvSpPr>
        <p:spPr>
          <a:xfrm>
            <a:off x="3185158" y="4129251"/>
            <a:ext cx="3063242" cy="646331"/>
          </a:xfrm>
          <a:prstGeom prst="rect">
            <a:avLst/>
          </a:prstGeom>
          <a:noFill/>
        </p:spPr>
        <p:txBody>
          <a:bodyPr wrap="square" rtlCol="0">
            <a:spAutoFit/>
          </a:bodyPr>
          <a:lstStyle/>
          <a:p>
            <a:r>
              <a:rPr lang="en-US" dirty="0"/>
              <a:t>Variation with respect to source parameter</a:t>
            </a:r>
            <a:endParaRPr lang="en-ID" dirty="0"/>
          </a:p>
        </p:txBody>
      </p:sp>
      <p:sp>
        <p:nvSpPr>
          <p:cNvPr id="23" name="Rectangle 22">
            <a:extLst>
              <a:ext uri="{FF2B5EF4-FFF2-40B4-BE49-F238E27FC236}">
                <a16:creationId xmlns:a16="http://schemas.microsoft.com/office/drawing/2014/main" id="{E235D837-74E2-4AEA-ABAA-CA1CA82E356A}"/>
              </a:ext>
            </a:extLst>
          </p:cNvPr>
          <p:cNvSpPr/>
          <p:nvPr/>
        </p:nvSpPr>
        <p:spPr>
          <a:xfrm>
            <a:off x="8666265" y="4312299"/>
            <a:ext cx="126315" cy="5860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7A27E604-0FFD-4EED-BE95-0A81C0CBAA6C}"/>
              </a:ext>
            </a:extLst>
          </p:cNvPr>
          <p:cNvSpPr/>
          <p:nvPr/>
        </p:nvSpPr>
        <p:spPr>
          <a:xfrm>
            <a:off x="10454574" y="3009900"/>
            <a:ext cx="1342571" cy="448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65" name="Group 64">
            <a:extLst>
              <a:ext uri="{FF2B5EF4-FFF2-40B4-BE49-F238E27FC236}">
                <a16:creationId xmlns:a16="http://schemas.microsoft.com/office/drawing/2014/main" id="{5C0E127B-DA9A-4171-A84F-46A862D731BB}"/>
              </a:ext>
            </a:extLst>
          </p:cNvPr>
          <p:cNvGrpSpPr/>
          <p:nvPr/>
        </p:nvGrpSpPr>
        <p:grpSpPr>
          <a:xfrm>
            <a:off x="398793" y="6104876"/>
            <a:ext cx="7497221" cy="1327974"/>
            <a:chOff x="398793" y="6103167"/>
            <a:chExt cx="7497221" cy="1327974"/>
          </a:xfrm>
        </p:grpSpPr>
        <p:pic>
          <p:nvPicPr>
            <p:cNvPr id="39" name="Picture 38">
              <a:extLst>
                <a:ext uri="{FF2B5EF4-FFF2-40B4-BE49-F238E27FC236}">
                  <a16:creationId xmlns:a16="http://schemas.microsoft.com/office/drawing/2014/main" id="{C35DF16A-CA66-4663-8276-8005ADA3A52A}"/>
                </a:ext>
              </a:extLst>
            </p:cNvPr>
            <p:cNvPicPr>
              <a:picLocks noChangeAspect="1"/>
            </p:cNvPicPr>
            <p:nvPr/>
          </p:nvPicPr>
          <p:blipFill>
            <a:blip r:embed="rId9"/>
            <a:stretch>
              <a:fillRect/>
            </a:stretch>
          </p:blipFill>
          <p:spPr>
            <a:xfrm>
              <a:off x="398793" y="6556639"/>
              <a:ext cx="7497221" cy="828791"/>
            </a:xfrm>
            <a:prstGeom prst="rect">
              <a:avLst/>
            </a:prstGeom>
          </p:spPr>
        </p:pic>
        <p:sp>
          <p:nvSpPr>
            <p:cNvPr id="30" name="Rectangle 29">
              <a:extLst>
                <a:ext uri="{FF2B5EF4-FFF2-40B4-BE49-F238E27FC236}">
                  <a16:creationId xmlns:a16="http://schemas.microsoft.com/office/drawing/2014/main" id="{0F46E945-2F1B-4A76-9BC2-30863014999D}"/>
                </a:ext>
              </a:extLst>
            </p:cNvPr>
            <p:cNvSpPr/>
            <p:nvPr/>
          </p:nvSpPr>
          <p:spPr>
            <a:xfrm>
              <a:off x="3137982" y="6508109"/>
              <a:ext cx="4660893" cy="92303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TextBox 31">
              <a:extLst>
                <a:ext uri="{FF2B5EF4-FFF2-40B4-BE49-F238E27FC236}">
                  <a16:creationId xmlns:a16="http://schemas.microsoft.com/office/drawing/2014/main" id="{3013D2F1-EF42-46BE-A3A7-20BC497F5A0D}"/>
                </a:ext>
              </a:extLst>
            </p:cNvPr>
            <p:cNvSpPr txBox="1"/>
            <p:nvPr/>
          </p:nvSpPr>
          <p:spPr>
            <a:xfrm>
              <a:off x="5564211" y="6103167"/>
              <a:ext cx="1842823" cy="369332"/>
            </a:xfrm>
            <a:prstGeom prst="rect">
              <a:avLst/>
            </a:prstGeom>
            <a:noFill/>
          </p:spPr>
          <p:txBody>
            <a:bodyPr wrap="square" rtlCol="0">
              <a:spAutoFit/>
            </a:bodyPr>
            <a:lstStyle/>
            <a:p>
              <a:r>
                <a:rPr lang="en-US" dirty="0">
                  <a:solidFill>
                    <a:srgbClr val="00B050"/>
                  </a:solidFill>
                </a:rPr>
                <a:t>Adjoint source</a:t>
              </a:r>
              <a:endParaRPr lang="en-ID" dirty="0">
                <a:solidFill>
                  <a:srgbClr val="00B050"/>
                </a:solidFill>
              </a:endParaRPr>
            </a:p>
          </p:txBody>
        </p:sp>
      </p:grpSp>
      <p:grpSp>
        <p:nvGrpSpPr>
          <p:cNvPr id="66" name="Group 65">
            <a:extLst>
              <a:ext uri="{FF2B5EF4-FFF2-40B4-BE49-F238E27FC236}">
                <a16:creationId xmlns:a16="http://schemas.microsoft.com/office/drawing/2014/main" id="{B99547BF-5E09-4BCD-871E-9E62D9EAD1F3}"/>
              </a:ext>
            </a:extLst>
          </p:cNvPr>
          <p:cNvGrpSpPr/>
          <p:nvPr/>
        </p:nvGrpSpPr>
        <p:grpSpPr>
          <a:xfrm>
            <a:off x="10357566" y="6200695"/>
            <a:ext cx="8345853" cy="984112"/>
            <a:chOff x="10357566" y="6200695"/>
            <a:chExt cx="8345853" cy="984112"/>
          </a:xfrm>
        </p:grpSpPr>
        <p:pic>
          <p:nvPicPr>
            <p:cNvPr id="14" name="Picture 13">
              <a:extLst>
                <a:ext uri="{FF2B5EF4-FFF2-40B4-BE49-F238E27FC236}">
                  <a16:creationId xmlns:a16="http://schemas.microsoft.com/office/drawing/2014/main" id="{51E80FDD-7120-435C-A86F-2EE8E4865901}"/>
                </a:ext>
              </a:extLst>
            </p:cNvPr>
            <p:cNvPicPr>
              <a:picLocks noChangeAspect="1"/>
            </p:cNvPicPr>
            <p:nvPr/>
          </p:nvPicPr>
          <p:blipFill>
            <a:blip r:embed="rId10"/>
            <a:stretch>
              <a:fillRect/>
            </a:stretch>
          </p:blipFill>
          <p:spPr>
            <a:xfrm>
              <a:off x="10468429" y="6226833"/>
              <a:ext cx="6392167" cy="895475"/>
            </a:xfrm>
            <a:prstGeom prst="rect">
              <a:avLst/>
            </a:prstGeom>
          </p:spPr>
        </p:pic>
        <p:sp>
          <p:nvSpPr>
            <p:cNvPr id="31" name="Rectangle 30">
              <a:extLst>
                <a:ext uri="{FF2B5EF4-FFF2-40B4-BE49-F238E27FC236}">
                  <a16:creationId xmlns:a16="http://schemas.microsoft.com/office/drawing/2014/main" id="{111ED5D2-17B2-4498-A9AC-024E6BD6BCA7}"/>
                </a:ext>
              </a:extLst>
            </p:cNvPr>
            <p:cNvSpPr/>
            <p:nvPr/>
          </p:nvSpPr>
          <p:spPr>
            <a:xfrm>
              <a:off x="10357566" y="6234451"/>
              <a:ext cx="6503030" cy="9503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TextBox 32">
              <a:extLst>
                <a:ext uri="{FF2B5EF4-FFF2-40B4-BE49-F238E27FC236}">
                  <a16:creationId xmlns:a16="http://schemas.microsoft.com/office/drawing/2014/main" id="{B751A01F-AA3E-436A-93EB-B4B8AF40582B}"/>
                </a:ext>
              </a:extLst>
            </p:cNvPr>
            <p:cNvSpPr txBox="1"/>
            <p:nvPr/>
          </p:nvSpPr>
          <p:spPr>
            <a:xfrm>
              <a:off x="16860596" y="6200695"/>
              <a:ext cx="1842823" cy="369332"/>
            </a:xfrm>
            <a:prstGeom prst="rect">
              <a:avLst/>
            </a:prstGeom>
            <a:noFill/>
          </p:spPr>
          <p:txBody>
            <a:bodyPr wrap="square" rtlCol="0">
              <a:spAutoFit/>
            </a:bodyPr>
            <a:lstStyle/>
            <a:p>
              <a:r>
                <a:rPr lang="en-US" dirty="0">
                  <a:solidFill>
                    <a:srgbClr val="00B050"/>
                  </a:solidFill>
                </a:rPr>
                <a:t>Adjoint source</a:t>
              </a:r>
              <a:endParaRPr lang="en-ID" dirty="0">
                <a:solidFill>
                  <a:srgbClr val="00B050"/>
                </a:solidFill>
              </a:endParaRPr>
            </a:p>
          </p:txBody>
        </p:sp>
      </p:grpSp>
      <p:sp>
        <p:nvSpPr>
          <p:cNvPr id="34" name="TextBox 33">
            <a:extLst>
              <a:ext uri="{FF2B5EF4-FFF2-40B4-BE49-F238E27FC236}">
                <a16:creationId xmlns:a16="http://schemas.microsoft.com/office/drawing/2014/main" id="{0F3892C5-6852-4B23-8EB0-94351938A34D}"/>
              </a:ext>
            </a:extLst>
          </p:cNvPr>
          <p:cNvSpPr txBox="1"/>
          <p:nvPr/>
        </p:nvSpPr>
        <p:spPr>
          <a:xfrm>
            <a:off x="5524282" y="3078012"/>
            <a:ext cx="381000" cy="369332"/>
          </a:xfrm>
          <a:prstGeom prst="rect">
            <a:avLst/>
          </a:prstGeom>
          <a:noFill/>
          <a:ln>
            <a:solidFill>
              <a:srgbClr val="FF0000"/>
            </a:solidFill>
          </a:ln>
        </p:spPr>
        <p:txBody>
          <a:bodyPr wrap="square" rtlCol="0">
            <a:spAutoFit/>
          </a:bodyPr>
          <a:lstStyle/>
          <a:p>
            <a:pPr algn="ctr"/>
            <a:r>
              <a:rPr lang="en-US" dirty="0"/>
              <a:t>1</a:t>
            </a:r>
            <a:endParaRPr lang="en-ID" dirty="0"/>
          </a:p>
        </p:txBody>
      </p:sp>
      <p:grpSp>
        <p:nvGrpSpPr>
          <p:cNvPr id="67" name="Group 66">
            <a:extLst>
              <a:ext uri="{FF2B5EF4-FFF2-40B4-BE49-F238E27FC236}">
                <a16:creationId xmlns:a16="http://schemas.microsoft.com/office/drawing/2014/main" id="{2421A03E-3623-4AAB-A2D6-71F02DE0BD5D}"/>
              </a:ext>
            </a:extLst>
          </p:cNvPr>
          <p:cNvGrpSpPr/>
          <p:nvPr/>
        </p:nvGrpSpPr>
        <p:grpSpPr>
          <a:xfrm>
            <a:off x="398793" y="7455485"/>
            <a:ext cx="16461803" cy="1240628"/>
            <a:chOff x="398793" y="7455485"/>
            <a:chExt cx="16461803" cy="1240628"/>
          </a:xfrm>
        </p:grpSpPr>
        <p:pic>
          <p:nvPicPr>
            <p:cNvPr id="15" name="Picture 14">
              <a:extLst>
                <a:ext uri="{FF2B5EF4-FFF2-40B4-BE49-F238E27FC236}">
                  <a16:creationId xmlns:a16="http://schemas.microsoft.com/office/drawing/2014/main" id="{9C4F3184-D2B0-47CC-96EA-36C5D62D0FF7}"/>
                </a:ext>
              </a:extLst>
            </p:cNvPr>
            <p:cNvPicPr>
              <a:picLocks noChangeAspect="1"/>
            </p:cNvPicPr>
            <p:nvPr/>
          </p:nvPicPr>
          <p:blipFill>
            <a:blip r:embed="rId11"/>
            <a:stretch>
              <a:fillRect/>
            </a:stretch>
          </p:blipFill>
          <p:spPr>
            <a:xfrm>
              <a:off x="10487482" y="7455485"/>
              <a:ext cx="6373114" cy="790685"/>
            </a:xfrm>
            <a:prstGeom prst="rect">
              <a:avLst/>
            </a:prstGeom>
          </p:spPr>
        </p:pic>
        <p:sp>
          <p:nvSpPr>
            <p:cNvPr id="35" name="TextBox 34">
              <a:extLst>
                <a:ext uri="{FF2B5EF4-FFF2-40B4-BE49-F238E27FC236}">
                  <a16:creationId xmlns:a16="http://schemas.microsoft.com/office/drawing/2014/main" id="{17F8C2F0-226D-45CA-B8C0-1002E7EF5A4B}"/>
                </a:ext>
              </a:extLst>
            </p:cNvPr>
            <p:cNvSpPr txBox="1"/>
            <p:nvPr/>
          </p:nvSpPr>
          <p:spPr>
            <a:xfrm>
              <a:off x="10051811" y="7666161"/>
              <a:ext cx="381000" cy="369332"/>
            </a:xfrm>
            <a:prstGeom prst="rect">
              <a:avLst/>
            </a:prstGeom>
            <a:noFill/>
            <a:ln>
              <a:solidFill>
                <a:srgbClr val="FF0000"/>
              </a:solidFill>
            </a:ln>
          </p:spPr>
          <p:txBody>
            <a:bodyPr wrap="square" rtlCol="0">
              <a:spAutoFit/>
            </a:bodyPr>
            <a:lstStyle/>
            <a:p>
              <a:pPr algn="ctr"/>
              <a:r>
                <a:rPr lang="en-US" dirty="0"/>
                <a:t>1</a:t>
              </a:r>
              <a:endParaRPr lang="en-ID" dirty="0"/>
            </a:p>
          </p:txBody>
        </p:sp>
        <p:pic>
          <p:nvPicPr>
            <p:cNvPr id="36" name="Picture 35">
              <a:extLst>
                <a:ext uri="{FF2B5EF4-FFF2-40B4-BE49-F238E27FC236}">
                  <a16:creationId xmlns:a16="http://schemas.microsoft.com/office/drawing/2014/main" id="{1920E053-820E-4E6E-8B8B-36A0FF4C66F2}"/>
                </a:ext>
              </a:extLst>
            </p:cNvPr>
            <p:cNvPicPr>
              <a:picLocks noChangeAspect="1"/>
            </p:cNvPicPr>
            <p:nvPr/>
          </p:nvPicPr>
          <p:blipFill>
            <a:blip r:embed="rId12"/>
            <a:stretch>
              <a:fillRect/>
            </a:stretch>
          </p:blipFill>
          <p:spPr>
            <a:xfrm>
              <a:off x="398793" y="7706328"/>
              <a:ext cx="6670011" cy="989785"/>
            </a:xfrm>
            <a:prstGeom prst="rect">
              <a:avLst/>
            </a:prstGeom>
          </p:spPr>
        </p:pic>
        <p:sp>
          <p:nvSpPr>
            <p:cNvPr id="37" name="TextBox 36">
              <a:extLst>
                <a:ext uri="{FF2B5EF4-FFF2-40B4-BE49-F238E27FC236}">
                  <a16:creationId xmlns:a16="http://schemas.microsoft.com/office/drawing/2014/main" id="{273EAE5F-8D60-46A2-8FF9-118700015E30}"/>
                </a:ext>
              </a:extLst>
            </p:cNvPr>
            <p:cNvSpPr txBox="1"/>
            <p:nvPr/>
          </p:nvSpPr>
          <p:spPr>
            <a:xfrm>
              <a:off x="7344778" y="7842769"/>
              <a:ext cx="381000" cy="369332"/>
            </a:xfrm>
            <a:prstGeom prst="rect">
              <a:avLst/>
            </a:prstGeom>
            <a:noFill/>
            <a:ln>
              <a:solidFill>
                <a:srgbClr val="FF0000"/>
              </a:solidFill>
            </a:ln>
          </p:spPr>
          <p:txBody>
            <a:bodyPr wrap="square" rtlCol="0">
              <a:spAutoFit/>
            </a:bodyPr>
            <a:lstStyle/>
            <a:p>
              <a:pPr algn="ctr"/>
              <a:r>
                <a:rPr lang="en-US" dirty="0"/>
                <a:t>1</a:t>
              </a:r>
              <a:endParaRPr lang="en-ID" dirty="0"/>
            </a:p>
          </p:txBody>
        </p:sp>
      </p:grpSp>
      <p:grpSp>
        <p:nvGrpSpPr>
          <p:cNvPr id="64" name="Group 63">
            <a:extLst>
              <a:ext uri="{FF2B5EF4-FFF2-40B4-BE49-F238E27FC236}">
                <a16:creationId xmlns:a16="http://schemas.microsoft.com/office/drawing/2014/main" id="{D183B96F-A286-4F03-BEF5-EF5217E3CA74}"/>
              </a:ext>
            </a:extLst>
          </p:cNvPr>
          <p:cNvGrpSpPr/>
          <p:nvPr/>
        </p:nvGrpSpPr>
        <p:grpSpPr>
          <a:xfrm>
            <a:off x="178875" y="5243001"/>
            <a:ext cx="7620000" cy="1007568"/>
            <a:chOff x="0" y="5162644"/>
            <a:chExt cx="7620000" cy="1007568"/>
          </a:xfrm>
        </p:grpSpPr>
        <p:pic>
          <p:nvPicPr>
            <p:cNvPr id="60" name="Picture 59">
              <a:extLst>
                <a:ext uri="{FF2B5EF4-FFF2-40B4-BE49-F238E27FC236}">
                  <a16:creationId xmlns:a16="http://schemas.microsoft.com/office/drawing/2014/main" id="{9D2659B6-FA45-4607-A1AF-E352A3A56EC2}"/>
                </a:ext>
              </a:extLst>
            </p:cNvPr>
            <p:cNvPicPr>
              <a:picLocks noChangeAspect="1"/>
            </p:cNvPicPr>
            <p:nvPr/>
          </p:nvPicPr>
          <p:blipFill>
            <a:blip r:embed="rId13"/>
            <a:stretch>
              <a:fillRect/>
            </a:stretch>
          </p:blipFill>
          <p:spPr>
            <a:xfrm>
              <a:off x="1418891" y="5681407"/>
              <a:ext cx="2314909" cy="488805"/>
            </a:xfrm>
            <a:prstGeom prst="rect">
              <a:avLst/>
            </a:prstGeom>
          </p:spPr>
        </p:pic>
        <p:pic>
          <p:nvPicPr>
            <p:cNvPr id="61" name="Picture 60">
              <a:extLst>
                <a:ext uri="{FF2B5EF4-FFF2-40B4-BE49-F238E27FC236}">
                  <a16:creationId xmlns:a16="http://schemas.microsoft.com/office/drawing/2014/main" id="{331E6FA3-D8A3-4E7F-A53B-88853537288B}"/>
                </a:ext>
              </a:extLst>
            </p:cNvPr>
            <p:cNvPicPr>
              <a:picLocks noChangeAspect="1"/>
            </p:cNvPicPr>
            <p:nvPr/>
          </p:nvPicPr>
          <p:blipFill>
            <a:blip r:embed="rId14"/>
            <a:stretch>
              <a:fillRect/>
            </a:stretch>
          </p:blipFill>
          <p:spPr>
            <a:xfrm>
              <a:off x="0" y="5165253"/>
              <a:ext cx="7620000" cy="465150"/>
            </a:xfrm>
            <a:prstGeom prst="rect">
              <a:avLst/>
            </a:prstGeom>
          </p:spPr>
        </p:pic>
        <p:sp>
          <p:nvSpPr>
            <p:cNvPr id="62" name="Rectangle 61">
              <a:extLst>
                <a:ext uri="{FF2B5EF4-FFF2-40B4-BE49-F238E27FC236}">
                  <a16:creationId xmlns:a16="http://schemas.microsoft.com/office/drawing/2014/main" id="{CF2639B4-548B-49B0-9A9A-99B0BB4D42A9}"/>
                </a:ext>
              </a:extLst>
            </p:cNvPr>
            <p:cNvSpPr/>
            <p:nvPr/>
          </p:nvSpPr>
          <p:spPr>
            <a:xfrm>
              <a:off x="735915" y="5193151"/>
              <a:ext cx="301856" cy="448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Rectangle 62">
              <a:extLst>
                <a:ext uri="{FF2B5EF4-FFF2-40B4-BE49-F238E27FC236}">
                  <a16:creationId xmlns:a16="http://schemas.microsoft.com/office/drawing/2014/main" id="{FBBB384E-D5E6-4A7E-B797-4C7AD3310E94}"/>
                </a:ext>
              </a:extLst>
            </p:cNvPr>
            <p:cNvSpPr/>
            <p:nvPr/>
          </p:nvSpPr>
          <p:spPr>
            <a:xfrm>
              <a:off x="2715218" y="5162644"/>
              <a:ext cx="846077" cy="448200"/>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77788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AAF97F-CD0D-4188-BA8D-E028809F9B81}"/>
              </a:ext>
            </a:extLst>
          </p:cNvPr>
          <p:cNvSpPr>
            <a:spLocks noGrp="1"/>
          </p:cNvSpPr>
          <p:nvPr>
            <p:ph type="title"/>
          </p:nvPr>
        </p:nvSpPr>
        <p:spPr/>
        <p:txBody>
          <a:bodyPr/>
          <a:lstStyle/>
          <a:p>
            <a:r>
              <a:rPr lang="en-US" i="1" dirty="0"/>
              <a:t>Adjoint simulation</a:t>
            </a:r>
            <a:r>
              <a:rPr lang="en-US" dirty="0"/>
              <a:t> </a:t>
            </a:r>
            <a:r>
              <a:rPr lang="en-US" i="1" dirty="0"/>
              <a:t>vs </a:t>
            </a:r>
            <a:br>
              <a:rPr lang="en-US" i="1" dirty="0"/>
            </a:br>
            <a:r>
              <a:rPr lang="en-US" i="1" dirty="0"/>
              <a:t>Forward simulation</a:t>
            </a:r>
            <a:endParaRPr lang="en-ID" i="1" dirty="0"/>
          </a:p>
        </p:txBody>
      </p:sp>
      <p:sp>
        <p:nvSpPr>
          <p:cNvPr id="4" name="Footer Placeholder 3">
            <a:extLst>
              <a:ext uri="{FF2B5EF4-FFF2-40B4-BE49-F238E27FC236}">
                <a16:creationId xmlns:a16="http://schemas.microsoft.com/office/drawing/2014/main" id="{1EDC27AB-8B33-4E3B-9414-FAF23B3563C0}"/>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6782A75E-2D90-45CD-9048-EF5B5505B67F}"/>
              </a:ext>
            </a:extLst>
          </p:cNvPr>
          <p:cNvSpPr>
            <a:spLocks noGrp="1"/>
          </p:cNvSpPr>
          <p:nvPr>
            <p:ph type="sldNum" sz="quarter" idx="4"/>
          </p:nvPr>
        </p:nvSpPr>
        <p:spPr/>
        <p:txBody>
          <a:bodyPr/>
          <a:lstStyle/>
          <a:p>
            <a:fld id="{9D2B931B-9A15-40DA-A066-61C67E85B59C}" type="slidenum">
              <a:rPr lang="en-ID" smtClean="0"/>
              <a:pPr/>
              <a:t>32</a:t>
            </a:fld>
            <a:endParaRPr lang="en-ID" dirty="0"/>
          </a:p>
        </p:txBody>
      </p:sp>
      <p:sp>
        <p:nvSpPr>
          <p:cNvPr id="6" name="Rectangle 5">
            <a:extLst>
              <a:ext uri="{FF2B5EF4-FFF2-40B4-BE49-F238E27FC236}">
                <a16:creationId xmlns:a16="http://schemas.microsoft.com/office/drawing/2014/main" id="{04ADF3FC-800E-443B-86E3-7848211A0736}"/>
              </a:ext>
            </a:extLst>
          </p:cNvPr>
          <p:cNvSpPr/>
          <p:nvPr/>
        </p:nvSpPr>
        <p:spPr>
          <a:xfrm>
            <a:off x="4463807" y="6513030"/>
            <a:ext cx="2057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Create adjoint source </a:t>
            </a:r>
            <a:endParaRPr lang="en-ID"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8525219-FD66-4556-858B-9E5ECA1E3E2E}"/>
              </a:ext>
            </a:extLst>
          </p:cNvPr>
          <p:cNvSpPr/>
          <p:nvPr/>
        </p:nvSpPr>
        <p:spPr>
          <a:xfrm>
            <a:off x="7378867" y="6329584"/>
            <a:ext cx="2819400" cy="1357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Solve wavefield (receiver as virtual source)</a:t>
            </a:r>
            <a:endParaRPr lang="en-ID" sz="2000" dirty="0">
              <a:latin typeface="Arial" panose="020B0604020202020204" pitchFamily="34" charset="0"/>
              <a:cs typeface="Arial" panose="020B0604020202020204" pitchFamily="34" charset="0"/>
            </a:endParaRPr>
          </a:p>
        </p:txBody>
      </p:sp>
      <p:sp>
        <p:nvSpPr>
          <p:cNvPr id="8" name="Parallelogram 7">
            <a:extLst>
              <a:ext uri="{FF2B5EF4-FFF2-40B4-BE49-F238E27FC236}">
                <a16:creationId xmlns:a16="http://schemas.microsoft.com/office/drawing/2014/main" id="{6F7BA2EF-0B0A-42FD-98A2-2B4911F547CB}"/>
              </a:ext>
            </a:extLst>
          </p:cNvPr>
          <p:cNvSpPr/>
          <p:nvPr/>
        </p:nvSpPr>
        <p:spPr>
          <a:xfrm>
            <a:off x="11049000" y="6329583"/>
            <a:ext cx="2514600" cy="135748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Adjoint wavefield</a:t>
            </a:r>
            <a:endParaRPr lang="en-ID" sz="2000" dirty="0">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B0C26B44-CBFA-4A3E-8826-E5CE4B6BAC88}"/>
              </a:ext>
            </a:extLst>
          </p:cNvPr>
          <p:cNvCxnSpPr>
            <a:cxnSpLocks/>
            <a:stCxn id="6" idx="3"/>
          </p:cNvCxnSpPr>
          <p:nvPr/>
        </p:nvCxnSpPr>
        <p:spPr>
          <a:xfrm>
            <a:off x="6521207" y="7008330"/>
            <a:ext cx="884241" cy="34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B18DD6E-FF9C-4C58-8E09-72B9F2B1C7B0}"/>
              </a:ext>
            </a:extLst>
          </p:cNvPr>
          <p:cNvCxnSpPr>
            <a:cxnSpLocks/>
          </p:cNvCxnSpPr>
          <p:nvPr/>
        </p:nvCxnSpPr>
        <p:spPr>
          <a:xfrm>
            <a:off x="10245675" y="7008328"/>
            <a:ext cx="9884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82A3D7A-FAB5-4A12-A05A-A1CD72DB2B35}"/>
              </a:ext>
            </a:extLst>
          </p:cNvPr>
          <p:cNvSpPr/>
          <p:nvPr/>
        </p:nvSpPr>
        <p:spPr>
          <a:xfrm>
            <a:off x="4463808" y="3666196"/>
            <a:ext cx="2057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Create seismic source</a:t>
            </a:r>
            <a:endParaRPr lang="en-ID" sz="2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14327543-B907-41AB-8E09-4C057484C9A5}"/>
              </a:ext>
            </a:extLst>
          </p:cNvPr>
          <p:cNvSpPr/>
          <p:nvPr/>
        </p:nvSpPr>
        <p:spPr>
          <a:xfrm>
            <a:off x="7405448" y="3482751"/>
            <a:ext cx="2819400" cy="13574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Solve wavefield</a:t>
            </a:r>
            <a:endParaRPr lang="en-ID" sz="2000" dirty="0">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4DAA9AB7-D849-4042-9350-CD1A3DA45185}"/>
              </a:ext>
            </a:extLst>
          </p:cNvPr>
          <p:cNvCxnSpPr/>
          <p:nvPr/>
        </p:nvCxnSpPr>
        <p:spPr>
          <a:xfrm>
            <a:off x="6521207" y="4182811"/>
            <a:ext cx="884241" cy="34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Parallelogram 22">
            <a:extLst>
              <a:ext uri="{FF2B5EF4-FFF2-40B4-BE49-F238E27FC236}">
                <a16:creationId xmlns:a16="http://schemas.microsoft.com/office/drawing/2014/main" id="{497B63F0-BB3B-46EB-B196-DADEE540E126}"/>
              </a:ext>
            </a:extLst>
          </p:cNvPr>
          <p:cNvSpPr/>
          <p:nvPr/>
        </p:nvSpPr>
        <p:spPr>
          <a:xfrm>
            <a:off x="11236275" y="3430070"/>
            <a:ext cx="2514600" cy="1357489"/>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regular wavefield</a:t>
            </a:r>
            <a:endParaRPr lang="en-ID" sz="2000"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292979CE-BC61-465A-BD9E-934403ED5E1D}"/>
              </a:ext>
            </a:extLst>
          </p:cNvPr>
          <p:cNvCxnSpPr>
            <a:cxnSpLocks/>
          </p:cNvCxnSpPr>
          <p:nvPr/>
        </p:nvCxnSpPr>
        <p:spPr>
          <a:xfrm>
            <a:off x="10224848" y="4108815"/>
            <a:ext cx="116382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E5D4E3B-C201-4EF0-B3C4-E09121940724}"/>
              </a:ext>
            </a:extLst>
          </p:cNvPr>
          <p:cNvSpPr txBox="1"/>
          <p:nvPr/>
        </p:nvSpPr>
        <p:spPr>
          <a:xfrm>
            <a:off x="3048000" y="3060738"/>
            <a:ext cx="3295001"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Regular forward simulation</a:t>
            </a:r>
            <a:endParaRPr lang="en-ID" sz="2000" i="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EFA79D3-573E-4344-BCFD-13D9C42D6F9A}"/>
              </a:ext>
            </a:extLst>
          </p:cNvPr>
          <p:cNvSpPr txBox="1"/>
          <p:nvPr/>
        </p:nvSpPr>
        <p:spPr>
          <a:xfrm>
            <a:off x="3523601" y="5987269"/>
            <a:ext cx="2819399" cy="400110"/>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Adjoint simulation</a:t>
            </a:r>
            <a:endParaRPr lang="en-ID"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761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ext&#10;&#10;Description automatically generated">
            <a:extLst>
              <a:ext uri="{FF2B5EF4-FFF2-40B4-BE49-F238E27FC236}">
                <a16:creationId xmlns:a16="http://schemas.microsoft.com/office/drawing/2014/main" id="{84922980-16BD-4A79-AE8F-278820B7AF53}"/>
              </a:ext>
            </a:extLst>
          </p:cNvPr>
          <p:cNvPicPr>
            <a:picLocks noGrp="1" noChangeAspect="1"/>
          </p:cNvPicPr>
          <p:nvPr>
            <p:ph sz="quarter" idx="10"/>
          </p:nvPr>
        </p:nvPicPr>
        <p:blipFill>
          <a:blip r:embed="rId2"/>
          <a:stretch>
            <a:fillRect/>
          </a:stretch>
        </p:blipFill>
        <p:spPr>
          <a:xfrm>
            <a:off x="4343400" y="2096527"/>
            <a:ext cx="10420278" cy="6093946"/>
          </a:xfrm>
        </p:spPr>
      </p:pic>
      <p:sp>
        <p:nvSpPr>
          <p:cNvPr id="3" name="Title 2">
            <a:extLst>
              <a:ext uri="{FF2B5EF4-FFF2-40B4-BE49-F238E27FC236}">
                <a16:creationId xmlns:a16="http://schemas.microsoft.com/office/drawing/2014/main" id="{0B3C9C55-A90F-4E29-B403-F41173F0F7EF}"/>
              </a:ext>
            </a:extLst>
          </p:cNvPr>
          <p:cNvSpPr>
            <a:spLocks noGrp="1"/>
          </p:cNvSpPr>
          <p:nvPr>
            <p:ph type="title"/>
          </p:nvPr>
        </p:nvSpPr>
        <p:spPr/>
        <p:txBody>
          <a:bodyPr/>
          <a:lstStyle/>
          <a:p>
            <a:endParaRPr lang="en-ID"/>
          </a:p>
        </p:txBody>
      </p:sp>
      <p:sp>
        <p:nvSpPr>
          <p:cNvPr id="4" name="Footer Placeholder 3">
            <a:extLst>
              <a:ext uri="{FF2B5EF4-FFF2-40B4-BE49-F238E27FC236}">
                <a16:creationId xmlns:a16="http://schemas.microsoft.com/office/drawing/2014/main" id="{853AE35E-F9F8-4F3D-90B7-69065AB9C7B7}"/>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60DF6307-410C-49B4-8D2F-90D661F63508}"/>
              </a:ext>
            </a:extLst>
          </p:cNvPr>
          <p:cNvSpPr>
            <a:spLocks noGrp="1"/>
          </p:cNvSpPr>
          <p:nvPr>
            <p:ph type="sldNum" sz="quarter" idx="4"/>
          </p:nvPr>
        </p:nvSpPr>
        <p:spPr/>
        <p:txBody>
          <a:bodyPr/>
          <a:lstStyle/>
          <a:p>
            <a:fld id="{9D2B931B-9A15-40DA-A066-61C67E85B59C}" type="slidenum">
              <a:rPr lang="en-ID" smtClean="0"/>
              <a:pPr/>
              <a:t>33</a:t>
            </a:fld>
            <a:endParaRPr lang="en-ID" dirty="0"/>
          </a:p>
        </p:txBody>
      </p:sp>
    </p:spTree>
    <p:extLst>
      <p:ext uri="{BB962C8B-B14F-4D97-AF65-F5344CB8AC3E}">
        <p14:creationId xmlns:p14="http://schemas.microsoft.com/office/powerpoint/2010/main" val="1301398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4FF2FA-0811-4A9D-B2A2-52BCE84423FA}"/>
              </a:ext>
            </a:extLst>
          </p:cNvPr>
          <p:cNvSpPr>
            <a:spLocks noGrp="1"/>
          </p:cNvSpPr>
          <p:nvPr>
            <p:ph sz="quarter" idx="10"/>
          </p:nvPr>
        </p:nvSpPr>
        <p:spPr/>
        <p:txBody>
          <a:bodyPr/>
          <a:lstStyle/>
          <a:p>
            <a:endParaRPr lang="en-ID"/>
          </a:p>
        </p:txBody>
      </p:sp>
      <p:sp>
        <p:nvSpPr>
          <p:cNvPr id="3" name="Title 2">
            <a:extLst>
              <a:ext uri="{FF2B5EF4-FFF2-40B4-BE49-F238E27FC236}">
                <a16:creationId xmlns:a16="http://schemas.microsoft.com/office/drawing/2014/main" id="{D5BE0B9A-2E91-437D-BBBC-5D098DFBDC97}"/>
              </a:ext>
            </a:extLst>
          </p:cNvPr>
          <p:cNvSpPr>
            <a:spLocks noGrp="1"/>
          </p:cNvSpPr>
          <p:nvPr>
            <p:ph type="title"/>
          </p:nvPr>
        </p:nvSpPr>
        <p:spPr/>
        <p:txBody>
          <a:bodyPr/>
          <a:lstStyle/>
          <a:p>
            <a:endParaRPr lang="en-ID"/>
          </a:p>
        </p:txBody>
      </p:sp>
      <p:sp>
        <p:nvSpPr>
          <p:cNvPr id="4" name="Footer Placeholder 3">
            <a:extLst>
              <a:ext uri="{FF2B5EF4-FFF2-40B4-BE49-F238E27FC236}">
                <a16:creationId xmlns:a16="http://schemas.microsoft.com/office/drawing/2014/main" id="{BB2092E3-E39B-4FD7-8B13-812F8499B511}"/>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7B221FB8-A3C4-406E-B552-4CEFB60DF01E}"/>
              </a:ext>
            </a:extLst>
          </p:cNvPr>
          <p:cNvSpPr>
            <a:spLocks noGrp="1"/>
          </p:cNvSpPr>
          <p:nvPr>
            <p:ph type="sldNum" sz="quarter" idx="4"/>
          </p:nvPr>
        </p:nvSpPr>
        <p:spPr/>
        <p:txBody>
          <a:bodyPr/>
          <a:lstStyle/>
          <a:p>
            <a:fld id="{9D2B931B-9A15-40DA-A066-61C67E85B59C}" type="slidenum">
              <a:rPr lang="en-ID" smtClean="0"/>
              <a:pPr/>
              <a:t>34</a:t>
            </a:fld>
            <a:endParaRPr lang="en-ID" dirty="0"/>
          </a:p>
        </p:txBody>
      </p:sp>
      <p:pic>
        <p:nvPicPr>
          <p:cNvPr id="7" name="Picture 6" descr="Chart&#10;&#10;Description automatically generated">
            <a:extLst>
              <a:ext uri="{FF2B5EF4-FFF2-40B4-BE49-F238E27FC236}">
                <a16:creationId xmlns:a16="http://schemas.microsoft.com/office/drawing/2014/main" id="{A18B0231-4D2D-473A-B23F-9AE959A61B95}"/>
              </a:ext>
            </a:extLst>
          </p:cNvPr>
          <p:cNvPicPr>
            <a:picLocks noChangeAspect="1"/>
          </p:cNvPicPr>
          <p:nvPr/>
        </p:nvPicPr>
        <p:blipFill>
          <a:blip r:embed="rId2"/>
          <a:stretch>
            <a:fillRect/>
          </a:stretch>
        </p:blipFill>
        <p:spPr>
          <a:xfrm>
            <a:off x="4014071" y="1390126"/>
            <a:ext cx="10259857" cy="7506748"/>
          </a:xfrm>
          <a:prstGeom prst="rect">
            <a:avLst/>
          </a:prstGeom>
        </p:spPr>
      </p:pic>
    </p:spTree>
    <p:extLst>
      <p:ext uri="{BB962C8B-B14F-4D97-AF65-F5344CB8AC3E}">
        <p14:creationId xmlns:p14="http://schemas.microsoft.com/office/powerpoint/2010/main" val="3988641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B6E041-F873-41C0-894E-5DD1613C93F5}"/>
              </a:ext>
            </a:extLst>
          </p:cNvPr>
          <p:cNvSpPr>
            <a:spLocks noGrp="1"/>
          </p:cNvSpPr>
          <p:nvPr>
            <p:ph sz="quarter" idx="10"/>
          </p:nvPr>
        </p:nvSpPr>
        <p:spPr/>
        <p:txBody>
          <a:bodyPr/>
          <a:lstStyle/>
          <a:p>
            <a:endParaRPr lang="en-ID"/>
          </a:p>
        </p:txBody>
      </p:sp>
      <p:sp>
        <p:nvSpPr>
          <p:cNvPr id="3" name="Title 2">
            <a:extLst>
              <a:ext uri="{FF2B5EF4-FFF2-40B4-BE49-F238E27FC236}">
                <a16:creationId xmlns:a16="http://schemas.microsoft.com/office/drawing/2014/main" id="{E248FE39-AF23-43B2-A460-304C8508A460}"/>
              </a:ext>
            </a:extLst>
          </p:cNvPr>
          <p:cNvSpPr>
            <a:spLocks noGrp="1"/>
          </p:cNvSpPr>
          <p:nvPr>
            <p:ph type="title"/>
          </p:nvPr>
        </p:nvSpPr>
        <p:spPr/>
        <p:txBody>
          <a:bodyPr/>
          <a:lstStyle/>
          <a:p>
            <a:r>
              <a:rPr lang="en-US" dirty="0"/>
              <a:t>Waveform kernel</a:t>
            </a:r>
            <a:endParaRPr lang="en-ID" dirty="0"/>
          </a:p>
        </p:txBody>
      </p:sp>
      <p:sp>
        <p:nvSpPr>
          <p:cNvPr id="4" name="Footer Placeholder 3">
            <a:extLst>
              <a:ext uri="{FF2B5EF4-FFF2-40B4-BE49-F238E27FC236}">
                <a16:creationId xmlns:a16="http://schemas.microsoft.com/office/drawing/2014/main" id="{D61F60C0-9556-4864-8FE7-D8C386C97264}"/>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D35D8A4B-EF90-448C-BCB8-D84ACCF5ABF9}"/>
              </a:ext>
            </a:extLst>
          </p:cNvPr>
          <p:cNvSpPr>
            <a:spLocks noGrp="1"/>
          </p:cNvSpPr>
          <p:nvPr>
            <p:ph type="sldNum" sz="quarter" idx="4"/>
          </p:nvPr>
        </p:nvSpPr>
        <p:spPr/>
        <p:txBody>
          <a:bodyPr/>
          <a:lstStyle/>
          <a:p>
            <a:fld id="{9D2B931B-9A15-40DA-A066-61C67E85B59C}" type="slidenum">
              <a:rPr lang="en-ID" smtClean="0"/>
              <a:pPr/>
              <a:t>35</a:t>
            </a:fld>
            <a:endParaRPr lang="en-ID" dirty="0"/>
          </a:p>
        </p:txBody>
      </p:sp>
      <p:pic>
        <p:nvPicPr>
          <p:cNvPr id="7" name="Picture 6">
            <a:extLst>
              <a:ext uri="{FF2B5EF4-FFF2-40B4-BE49-F238E27FC236}">
                <a16:creationId xmlns:a16="http://schemas.microsoft.com/office/drawing/2014/main" id="{2EA9EA9D-E5F9-44D2-A158-3ABE38603096}"/>
              </a:ext>
            </a:extLst>
          </p:cNvPr>
          <p:cNvPicPr>
            <a:picLocks noChangeAspect="1"/>
          </p:cNvPicPr>
          <p:nvPr/>
        </p:nvPicPr>
        <p:blipFill>
          <a:blip r:embed="rId2"/>
          <a:stretch>
            <a:fillRect/>
          </a:stretch>
        </p:blipFill>
        <p:spPr>
          <a:xfrm>
            <a:off x="381000" y="2574887"/>
            <a:ext cx="5664426" cy="5544797"/>
          </a:xfrm>
          <a:prstGeom prst="rect">
            <a:avLst/>
          </a:prstGeom>
        </p:spPr>
      </p:pic>
      <p:pic>
        <p:nvPicPr>
          <p:cNvPr id="9" name="Picture 8">
            <a:extLst>
              <a:ext uri="{FF2B5EF4-FFF2-40B4-BE49-F238E27FC236}">
                <a16:creationId xmlns:a16="http://schemas.microsoft.com/office/drawing/2014/main" id="{D96DC0FE-C85A-41A9-B5D0-A2BA6FB5145C}"/>
              </a:ext>
            </a:extLst>
          </p:cNvPr>
          <p:cNvPicPr>
            <a:picLocks noChangeAspect="1"/>
          </p:cNvPicPr>
          <p:nvPr/>
        </p:nvPicPr>
        <p:blipFill>
          <a:blip r:embed="rId3"/>
          <a:stretch>
            <a:fillRect/>
          </a:stretch>
        </p:blipFill>
        <p:spPr>
          <a:xfrm>
            <a:off x="6359879" y="2559647"/>
            <a:ext cx="5568242" cy="5544797"/>
          </a:xfrm>
          <a:prstGeom prst="rect">
            <a:avLst/>
          </a:prstGeom>
        </p:spPr>
      </p:pic>
      <p:pic>
        <p:nvPicPr>
          <p:cNvPr id="11" name="Picture 10">
            <a:extLst>
              <a:ext uri="{FF2B5EF4-FFF2-40B4-BE49-F238E27FC236}">
                <a16:creationId xmlns:a16="http://schemas.microsoft.com/office/drawing/2014/main" id="{4B839730-751E-45A9-A831-352DD00D1697}"/>
              </a:ext>
            </a:extLst>
          </p:cNvPr>
          <p:cNvPicPr>
            <a:picLocks noChangeAspect="1"/>
          </p:cNvPicPr>
          <p:nvPr/>
        </p:nvPicPr>
        <p:blipFill>
          <a:blip r:embed="rId4"/>
          <a:stretch>
            <a:fillRect/>
          </a:stretch>
        </p:blipFill>
        <p:spPr>
          <a:xfrm>
            <a:off x="12237731" y="2529167"/>
            <a:ext cx="5662128" cy="5585133"/>
          </a:xfrm>
          <a:prstGeom prst="rect">
            <a:avLst/>
          </a:prstGeom>
        </p:spPr>
      </p:pic>
    </p:spTree>
    <p:extLst>
      <p:ext uri="{BB962C8B-B14F-4D97-AF65-F5344CB8AC3E}">
        <p14:creationId xmlns:p14="http://schemas.microsoft.com/office/powerpoint/2010/main" val="4013218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987186-E777-478D-8C00-1E86279A2D2F}"/>
              </a:ext>
            </a:extLst>
          </p:cNvPr>
          <p:cNvSpPr>
            <a:spLocks noGrp="1"/>
          </p:cNvSpPr>
          <p:nvPr>
            <p:ph sz="quarter" idx="10"/>
          </p:nvPr>
        </p:nvSpPr>
        <p:spPr/>
        <p:txBody>
          <a:bodyPr/>
          <a:lstStyle/>
          <a:p>
            <a:endParaRPr lang="en-ID"/>
          </a:p>
        </p:txBody>
      </p:sp>
      <p:sp>
        <p:nvSpPr>
          <p:cNvPr id="3" name="Title 2">
            <a:extLst>
              <a:ext uri="{FF2B5EF4-FFF2-40B4-BE49-F238E27FC236}">
                <a16:creationId xmlns:a16="http://schemas.microsoft.com/office/drawing/2014/main" id="{4FCBE9FA-3372-42B6-B983-0EC4343253BB}"/>
              </a:ext>
            </a:extLst>
          </p:cNvPr>
          <p:cNvSpPr>
            <a:spLocks noGrp="1"/>
          </p:cNvSpPr>
          <p:nvPr>
            <p:ph type="title"/>
          </p:nvPr>
        </p:nvSpPr>
        <p:spPr/>
        <p:txBody>
          <a:bodyPr/>
          <a:lstStyle/>
          <a:p>
            <a:r>
              <a:rPr lang="en-US" dirty="0"/>
              <a:t>Adjoint Method philosophy</a:t>
            </a:r>
            <a:endParaRPr lang="en-ID" dirty="0"/>
          </a:p>
        </p:txBody>
      </p:sp>
      <p:sp>
        <p:nvSpPr>
          <p:cNvPr id="4" name="Footer Placeholder 3">
            <a:extLst>
              <a:ext uri="{FF2B5EF4-FFF2-40B4-BE49-F238E27FC236}">
                <a16:creationId xmlns:a16="http://schemas.microsoft.com/office/drawing/2014/main" id="{D6ED445D-D635-426C-944D-671EE7E36AB0}"/>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004C3490-598B-4F69-A448-0EE27BD265BD}"/>
              </a:ext>
            </a:extLst>
          </p:cNvPr>
          <p:cNvSpPr>
            <a:spLocks noGrp="1"/>
          </p:cNvSpPr>
          <p:nvPr>
            <p:ph type="sldNum" sz="quarter" idx="4"/>
          </p:nvPr>
        </p:nvSpPr>
        <p:spPr/>
        <p:txBody>
          <a:bodyPr/>
          <a:lstStyle/>
          <a:p>
            <a:fld id="{9D2B931B-9A15-40DA-A066-61C67E85B59C}" type="slidenum">
              <a:rPr lang="en-ID" smtClean="0"/>
              <a:pPr/>
              <a:t>36</a:t>
            </a:fld>
            <a:endParaRPr lang="en-ID" dirty="0"/>
          </a:p>
        </p:txBody>
      </p:sp>
      <p:pic>
        <p:nvPicPr>
          <p:cNvPr id="7" name="Picture 6">
            <a:extLst>
              <a:ext uri="{FF2B5EF4-FFF2-40B4-BE49-F238E27FC236}">
                <a16:creationId xmlns:a16="http://schemas.microsoft.com/office/drawing/2014/main" id="{36B6C142-0BBF-4889-B414-3BAEA883053D}"/>
              </a:ext>
            </a:extLst>
          </p:cNvPr>
          <p:cNvPicPr>
            <a:picLocks noChangeAspect="1"/>
          </p:cNvPicPr>
          <p:nvPr/>
        </p:nvPicPr>
        <p:blipFill>
          <a:blip r:embed="rId2"/>
          <a:stretch>
            <a:fillRect/>
          </a:stretch>
        </p:blipFill>
        <p:spPr>
          <a:xfrm>
            <a:off x="8269010" y="3240959"/>
            <a:ext cx="1952898" cy="552527"/>
          </a:xfrm>
          <a:prstGeom prst="rect">
            <a:avLst/>
          </a:prstGeom>
        </p:spPr>
      </p:pic>
      <p:pic>
        <p:nvPicPr>
          <p:cNvPr id="9" name="Picture 8">
            <a:extLst>
              <a:ext uri="{FF2B5EF4-FFF2-40B4-BE49-F238E27FC236}">
                <a16:creationId xmlns:a16="http://schemas.microsoft.com/office/drawing/2014/main" id="{19B9344C-D4CF-4FAA-A25C-2389145967E8}"/>
              </a:ext>
            </a:extLst>
          </p:cNvPr>
          <p:cNvPicPr>
            <a:picLocks noChangeAspect="1"/>
          </p:cNvPicPr>
          <p:nvPr/>
        </p:nvPicPr>
        <p:blipFill>
          <a:blip r:embed="rId3"/>
          <a:stretch>
            <a:fillRect/>
          </a:stretch>
        </p:blipFill>
        <p:spPr>
          <a:xfrm>
            <a:off x="5489857" y="4645207"/>
            <a:ext cx="7308284" cy="996585"/>
          </a:xfrm>
          <a:prstGeom prst="rect">
            <a:avLst/>
          </a:prstGeom>
        </p:spPr>
      </p:pic>
      <p:pic>
        <p:nvPicPr>
          <p:cNvPr id="11" name="Picture 10">
            <a:extLst>
              <a:ext uri="{FF2B5EF4-FFF2-40B4-BE49-F238E27FC236}">
                <a16:creationId xmlns:a16="http://schemas.microsoft.com/office/drawing/2014/main" id="{087255C4-71CC-4B45-999C-6C3C14DA758D}"/>
              </a:ext>
            </a:extLst>
          </p:cNvPr>
          <p:cNvPicPr>
            <a:picLocks noChangeAspect="1"/>
          </p:cNvPicPr>
          <p:nvPr/>
        </p:nvPicPr>
        <p:blipFill>
          <a:blip r:embed="rId4"/>
          <a:stretch>
            <a:fillRect/>
          </a:stretch>
        </p:blipFill>
        <p:spPr>
          <a:xfrm>
            <a:off x="6588095" y="7464967"/>
            <a:ext cx="4652868" cy="669039"/>
          </a:xfrm>
          <a:prstGeom prst="rect">
            <a:avLst/>
          </a:prstGeom>
        </p:spPr>
      </p:pic>
      <p:pic>
        <p:nvPicPr>
          <p:cNvPr id="13" name="Picture 12">
            <a:extLst>
              <a:ext uri="{FF2B5EF4-FFF2-40B4-BE49-F238E27FC236}">
                <a16:creationId xmlns:a16="http://schemas.microsoft.com/office/drawing/2014/main" id="{4BD7AC94-AEEC-4BDC-894B-3DAC9C7D089B}"/>
              </a:ext>
            </a:extLst>
          </p:cNvPr>
          <p:cNvPicPr>
            <a:picLocks noChangeAspect="1"/>
          </p:cNvPicPr>
          <p:nvPr/>
        </p:nvPicPr>
        <p:blipFill>
          <a:blip r:embed="rId5"/>
          <a:stretch>
            <a:fillRect/>
          </a:stretch>
        </p:blipFill>
        <p:spPr>
          <a:xfrm>
            <a:off x="7848600" y="8503174"/>
            <a:ext cx="2131858" cy="764528"/>
          </a:xfrm>
          <a:prstGeom prst="rect">
            <a:avLst/>
          </a:prstGeom>
        </p:spPr>
      </p:pic>
      <p:pic>
        <p:nvPicPr>
          <p:cNvPr id="17" name="Picture 16">
            <a:extLst>
              <a:ext uri="{FF2B5EF4-FFF2-40B4-BE49-F238E27FC236}">
                <a16:creationId xmlns:a16="http://schemas.microsoft.com/office/drawing/2014/main" id="{71A716D4-5DCE-4A3D-86E7-434977445795}"/>
              </a:ext>
            </a:extLst>
          </p:cNvPr>
          <p:cNvPicPr>
            <a:picLocks noChangeAspect="1"/>
          </p:cNvPicPr>
          <p:nvPr/>
        </p:nvPicPr>
        <p:blipFill>
          <a:blip r:embed="rId6"/>
          <a:stretch>
            <a:fillRect/>
          </a:stretch>
        </p:blipFill>
        <p:spPr>
          <a:xfrm>
            <a:off x="6553200" y="2210800"/>
            <a:ext cx="4467849" cy="533474"/>
          </a:xfrm>
          <a:prstGeom prst="rect">
            <a:avLst/>
          </a:prstGeom>
        </p:spPr>
      </p:pic>
      <p:pic>
        <p:nvPicPr>
          <p:cNvPr id="19" name="Picture 18">
            <a:extLst>
              <a:ext uri="{FF2B5EF4-FFF2-40B4-BE49-F238E27FC236}">
                <a16:creationId xmlns:a16="http://schemas.microsoft.com/office/drawing/2014/main" id="{0A359D69-CEF9-4456-94C7-6EA411DAFF24}"/>
              </a:ext>
            </a:extLst>
          </p:cNvPr>
          <p:cNvPicPr>
            <a:picLocks noChangeAspect="1"/>
          </p:cNvPicPr>
          <p:nvPr/>
        </p:nvPicPr>
        <p:blipFill>
          <a:blip r:embed="rId7"/>
          <a:stretch>
            <a:fillRect/>
          </a:stretch>
        </p:blipFill>
        <p:spPr>
          <a:xfrm>
            <a:off x="6066994" y="5650791"/>
            <a:ext cx="6154009" cy="847843"/>
          </a:xfrm>
          <a:prstGeom prst="rect">
            <a:avLst/>
          </a:prstGeom>
        </p:spPr>
      </p:pic>
    </p:spTree>
    <p:extLst>
      <p:ext uri="{BB962C8B-B14F-4D97-AF65-F5344CB8AC3E}">
        <p14:creationId xmlns:p14="http://schemas.microsoft.com/office/powerpoint/2010/main" val="1161915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D3D27D-16A1-4C2D-B4BE-A4F136671C27}"/>
              </a:ext>
            </a:extLst>
          </p:cNvPr>
          <p:cNvSpPr>
            <a:spLocks noGrp="1"/>
          </p:cNvSpPr>
          <p:nvPr>
            <p:ph sz="quarter" idx="10"/>
          </p:nvPr>
        </p:nvSpPr>
        <p:spPr/>
        <p:txBody>
          <a:bodyPr/>
          <a:lstStyle/>
          <a:p>
            <a:endParaRPr lang="en-ID" dirty="0"/>
          </a:p>
        </p:txBody>
      </p:sp>
      <p:sp>
        <p:nvSpPr>
          <p:cNvPr id="3" name="Title 2">
            <a:extLst>
              <a:ext uri="{FF2B5EF4-FFF2-40B4-BE49-F238E27FC236}">
                <a16:creationId xmlns:a16="http://schemas.microsoft.com/office/drawing/2014/main" id="{9CE0C0ED-F6B3-4E8E-A2E8-BA1C3A63265A}"/>
              </a:ext>
            </a:extLst>
          </p:cNvPr>
          <p:cNvSpPr>
            <a:spLocks noGrp="1"/>
          </p:cNvSpPr>
          <p:nvPr>
            <p:ph type="title"/>
          </p:nvPr>
        </p:nvSpPr>
        <p:spPr/>
        <p:txBody>
          <a:bodyPr/>
          <a:lstStyle/>
          <a:p>
            <a:endParaRPr lang="en-ID" dirty="0"/>
          </a:p>
        </p:txBody>
      </p:sp>
      <p:sp>
        <p:nvSpPr>
          <p:cNvPr id="4" name="Footer Placeholder 3">
            <a:extLst>
              <a:ext uri="{FF2B5EF4-FFF2-40B4-BE49-F238E27FC236}">
                <a16:creationId xmlns:a16="http://schemas.microsoft.com/office/drawing/2014/main" id="{A2EE1965-68EB-4B40-8806-4759BB181BC7}"/>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11DCE779-2767-492F-B5D2-11F23F5ED47D}"/>
              </a:ext>
            </a:extLst>
          </p:cNvPr>
          <p:cNvSpPr>
            <a:spLocks noGrp="1"/>
          </p:cNvSpPr>
          <p:nvPr>
            <p:ph type="sldNum" sz="quarter" idx="4"/>
          </p:nvPr>
        </p:nvSpPr>
        <p:spPr/>
        <p:txBody>
          <a:bodyPr/>
          <a:lstStyle/>
          <a:p>
            <a:fld id="{9D2B931B-9A15-40DA-A066-61C67E85B59C}" type="slidenum">
              <a:rPr lang="en-ID" smtClean="0"/>
              <a:pPr/>
              <a:t>37</a:t>
            </a:fld>
            <a:endParaRPr lang="en-ID" dirty="0"/>
          </a:p>
        </p:txBody>
      </p:sp>
      <p:pic>
        <p:nvPicPr>
          <p:cNvPr id="6" name="Picture 5">
            <a:extLst>
              <a:ext uri="{FF2B5EF4-FFF2-40B4-BE49-F238E27FC236}">
                <a16:creationId xmlns:a16="http://schemas.microsoft.com/office/drawing/2014/main" id="{26FA319E-C4F1-4890-8222-4A91A00777E4}"/>
              </a:ext>
            </a:extLst>
          </p:cNvPr>
          <p:cNvPicPr>
            <a:picLocks noChangeAspect="1"/>
          </p:cNvPicPr>
          <p:nvPr/>
        </p:nvPicPr>
        <p:blipFill>
          <a:blip r:embed="rId2"/>
          <a:stretch>
            <a:fillRect/>
          </a:stretch>
        </p:blipFill>
        <p:spPr>
          <a:xfrm>
            <a:off x="2063408" y="2646526"/>
            <a:ext cx="3000283" cy="636424"/>
          </a:xfrm>
          <a:prstGeom prst="rect">
            <a:avLst/>
          </a:prstGeom>
        </p:spPr>
      </p:pic>
      <p:pic>
        <p:nvPicPr>
          <p:cNvPr id="8" name="Picture 7">
            <a:extLst>
              <a:ext uri="{FF2B5EF4-FFF2-40B4-BE49-F238E27FC236}">
                <a16:creationId xmlns:a16="http://schemas.microsoft.com/office/drawing/2014/main" id="{F17BB91F-17A7-4724-A2BC-A703093FBE60}"/>
              </a:ext>
            </a:extLst>
          </p:cNvPr>
          <p:cNvPicPr>
            <a:picLocks noChangeAspect="1"/>
          </p:cNvPicPr>
          <p:nvPr/>
        </p:nvPicPr>
        <p:blipFill>
          <a:blip r:embed="rId3"/>
          <a:stretch>
            <a:fillRect/>
          </a:stretch>
        </p:blipFill>
        <p:spPr>
          <a:xfrm>
            <a:off x="1481677" y="3844664"/>
            <a:ext cx="4403361" cy="636423"/>
          </a:xfrm>
          <a:prstGeom prst="rect">
            <a:avLst/>
          </a:prstGeom>
        </p:spPr>
      </p:pic>
      <p:pic>
        <p:nvPicPr>
          <p:cNvPr id="10" name="Picture 9">
            <a:extLst>
              <a:ext uri="{FF2B5EF4-FFF2-40B4-BE49-F238E27FC236}">
                <a16:creationId xmlns:a16="http://schemas.microsoft.com/office/drawing/2014/main" id="{EDC02F4A-8E3F-4AAD-BF38-6C9E6D778D94}"/>
              </a:ext>
            </a:extLst>
          </p:cNvPr>
          <p:cNvPicPr>
            <a:picLocks noChangeAspect="1"/>
          </p:cNvPicPr>
          <p:nvPr/>
        </p:nvPicPr>
        <p:blipFill>
          <a:blip r:embed="rId4"/>
          <a:stretch>
            <a:fillRect/>
          </a:stretch>
        </p:blipFill>
        <p:spPr>
          <a:xfrm>
            <a:off x="762000" y="5908946"/>
            <a:ext cx="7018245" cy="738763"/>
          </a:xfrm>
          <a:prstGeom prst="rect">
            <a:avLst/>
          </a:prstGeom>
        </p:spPr>
      </p:pic>
      <p:pic>
        <p:nvPicPr>
          <p:cNvPr id="12" name="Picture 11">
            <a:extLst>
              <a:ext uri="{FF2B5EF4-FFF2-40B4-BE49-F238E27FC236}">
                <a16:creationId xmlns:a16="http://schemas.microsoft.com/office/drawing/2014/main" id="{8F8D105D-32F2-4CCB-8F5E-59E84406447C}"/>
              </a:ext>
            </a:extLst>
          </p:cNvPr>
          <p:cNvPicPr>
            <a:picLocks noChangeAspect="1"/>
          </p:cNvPicPr>
          <p:nvPr/>
        </p:nvPicPr>
        <p:blipFill>
          <a:blip r:embed="rId5"/>
          <a:stretch>
            <a:fillRect/>
          </a:stretch>
        </p:blipFill>
        <p:spPr>
          <a:xfrm>
            <a:off x="11277600" y="1191519"/>
            <a:ext cx="4375138" cy="2296172"/>
          </a:xfrm>
          <a:prstGeom prst="rect">
            <a:avLst/>
          </a:prstGeom>
        </p:spPr>
      </p:pic>
      <p:pic>
        <p:nvPicPr>
          <p:cNvPr id="14" name="Picture 13">
            <a:extLst>
              <a:ext uri="{FF2B5EF4-FFF2-40B4-BE49-F238E27FC236}">
                <a16:creationId xmlns:a16="http://schemas.microsoft.com/office/drawing/2014/main" id="{5551C85D-8FF5-4D40-AA3B-7D74DA407401}"/>
              </a:ext>
            </a:extLst>
          </p:cNvPr>
          <p:cNvPicPr>
            <a:picLocks noChangeAspect="1"/>
          </p:cNvPicPr>
          <p:nvPr/>
        </p:nvPicPr>
        <p:blipFill>
          <a:blip r:embed="rId6"/>
          <a:stretch>
            <a:fillRect/>
          </a:stretch>
        </p:blipFill>
        <p:spPr>
          <a:xfrm>
            <a:off x="10276887" y="4131521"/>
            <a:ext cx="7010368" cy="669039"/>
          </a:xfrm>
          <a:prstGeom prst="rect">
            <a:avLst/>
          </a:prstGeom>
        </p:spPr>
      </p:pic>
      <p:pic>
        <p:nvPicPr>
          <p:cNvPr id="16" name="Picture 15">
            <a:extLst>
              <a:ext uri="{FF2B5EF4-FFF2-40B4-BE49-F238E27FC236}">
                <a16:creationId xmlns:a16="http://schemas.microsoft.com/office/drawing/2014/main" id="{D94E2293-5830-44ED-A13F-C06A6D967D96}"/>
              </a:ext>
            </a:extLst>
          </p:cNvPr>
          <p:cNvPicPr>
            <a:picLocks noChangeAspect="1"/>
          </p:cNvPicPr>
          <p:nvPr/>
        </p:nvPicPr>
        <p:blipFill>
          <a:blip r:embed="rId7"/>
          <a:stretch>
            <a:fillRect/>
          </a:stretch>
        </p:blipFill>
        <p:spPr>
          <a:xfrm>
            <a:off x="12018272" y="5908945"/>
            <a:ext cx="3527595" cy="738763"/>
          </a:xfrm>
          <a:prstGeom prst="rect">
            <a:avLst/>
          </a:prstGeom>
        </p:spPr>
      </p:pic>
      <p:pic>
        <p:nvPicPr>
          <p:cNvPr id="18" name="Picture 17">
            <a:extLst>
              <a:ext uri="{FF2B5EF4-FFF2-40B4-BE49-F238E27FC236}">
                <a16:creationId xmlns:a16="http://schemas.microsoft.com/office/drawing/2014/main" id="{E6ED7BE6-C61E-4CAF-AA0C-DA032486FEE1}"/>
              </a:ext>
            </a:extLst>
          </p:cNvPr>
          <p:cNvPicPr>
            <a:picLocks noChangeAspect="1"/>
          </p:cNvPicPr>
          <p:nvPr/>
        </p:nvPicPr>
        <p:blipFill>
          <a:blip r:embed="rId8"/>
          <a:stretch>
            <a:fillRect/>
          </a:stretch>
        </p:blipFill>
        <p:spPr>
          <a:xfrm>
            <a:off x="11878921" y="7623989"/>
            <a:ext cx="4288020" cy="792879"/>
          </a:xfrm>
          <a:prstGeom prst="rect">
            <a:avLst/>
          </a:prstGeom>
        </p:spPr>
      </p:pic>
      <p:pic>
        <p:nvPicPr>
          <p:cNvPr id="20" name="Picture 19">
            <a:extLst>
              <a:ext uri="{FF2B5EF4-FFF2-40B4-BE49-F238E27FC236}">
                <a16:creationId xmlns:a16="http://schemas.microsoft.com/office/drawing/2014/main" id="{85C12C27-C42E-4F09-BCB3-C6A65D05A7B4}"/>
              </a:ext>
            </a:extLst>
          </p:cNvPr>
          <p:cNvPicPr>
            <a:picLocks noChangeAspect="1"/>
          </p:cNvPicPr>
          <p:nvPr/>
        </p:nvPicPr>
        <p:blipFill>
          <a:blip r:embed="rId9"/>
          <a:stretch>
            <a:fillRect/>
          </a:stretch>
        </p:blipFill>
        <p:spPr>
          <a:xfrm>
            <a:off x="12263939" y="9046414"/>
            <a:ext cx="3295783" cy="573179"/>
          </a:xfrm>
          <a:prstGeom prst="rect">
            <a:avLst/>
          </a:prstGeom>
        </p:spPr>
      </p:pic>
      <p:pic>
        <p:nvPicPr>
          <p:cNvPr id="21" name="Picture 20">
            <a:extLst>
              <a:ext uri="{FF2B5EF4-FFF2-40B4-BE49-F238E27FC236}">
                <a16:creationId xmlns:a16="http://schemas.microsoft.com/office/drawing/2014/main" id="{759FEDD5-183A-4A31-8911-C80906E01982}"/>
              </a:ext>
            </a:extLst>
          </p:cNvPr>
          <p:cNvPicPr>
            <a:picLocks noChangeAspect="1"/>
          </p:cNvPicPr>
          <p:nvPr/>
        </p:nvPicPr>
        <p:blipFill>
          <a:blip r:embed="rId10"/>
          <a:stretch>
            <a:fillRect/>
          </a:stretch>
        </p:blipFill>
        <p:spPr>
          <a:xfrm>
            <a:off x="2706909" y="2020974"/>
            <a:ext cx="1952898" cy="552527"/>
          </a:xfrm>
          <a:prstGeom prst="rect">
            <a:avLst/>
          </a:prstGeom>
        </p:spPr>
      </p:pic>
      <p:pic>
        <p:nvPicPr>
          <p:cNvPr id="22" name="Picture 21">
            <a:extLst>
              <a:ext uri="{FF2B5EF4-FFF2-40B4-BE49-F238E27FC236}">
                <a16:creationId xmlns:a16="http://schemas.microsoft.com/office/drawing/2014/main" id="{18B2B765-5364-4BC7-94D6-0F99FD88537C}"/>
              </a:ext>
            </a:extLst>
          </p:cNvPr>
          <p:cNvPicPr>
            <a:picLocks noChangeAspect="1"/>
          </p:cNvPicPr>
          <p:nvPr/>
        </p:nvPicPr>
        <p:blipFill>
          <a:blip r:embed="rId11"/>
          <a:stretch>
            <a:fillRect/>
          </a:stretch>
        </p:blipFill>
        <p:spPr>
          <a:xfrm>
            <a:off x="1413010" y="4633509"/>
            <a:ext cx="4652868" cy="669039"/>
          </a:xfrm>
          <a:prstGeom prst="rect">
            <a:avLst/>
          </a:prstGeom>
        </p:spPr>
      </p:pic>
    </p:spTree>
    <p:extLst>
      <p:ext uri="{BB962C8B-B14F-4D97-AF65-F5344CB8AC3E}">
        <p14:creationId xmlns:p14="http://schemas.microsoft.com/office/powerpoint/2010/main" val="4085131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8783-DC7C-4F35-A870-88AF9A095E93}"/>
              </a:ext>
            </a:extLst>
          </p:cNvPr>
          <p:cNvSpPr>
            <a:spLocks noGrp="1"/>
          </p:cNvSpPr>
          <p:nvPr>
            <p:ph type="title"/>
          </p:nvPr>
        </p:nvSpPr>
        <p:spPr/>
        <p:txBody>
          <a:bodyPr/>
          <a:lstStyle/>
          <a:p>
            <a:r>
              <a:rPr lang="en-US"/>
              <a:t>Iteration 6</a:t>
            </a:r>
            <a:endParaRPr lang="en-ID" dirty="0"/>
          </a:p>
        </p:txBody>
      </p:sp>
      <p:pic>
        <p:nvPicPr>
          <p:cNvPr id="5" name="Content Placeholder 4" descr="Diagram&#10;&#10;Description automatically generated">
            <a:extLst>
              <a:ext uri="{FF2B5EF4-FFF2-40B4-BE49-F238E27FC236}">
                <a16:creationId xmlns:a16="http://schemas.microsoft.com/office/drawing/2014/main" id="{9F9E614B-C47D-4B5D-AFCF-AE4AF933991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57301" y="2982119"/>
            <a:ext cx="7204604" cy="4322763"/>
          </a:xfrm>
        </p:spPr>
      </p:pic>
      <p:graphicFrame>
        <p:nvGraphicFramePr>
          <p:cNvPr id="4" name="Chart 3">
            <a:extLst>
              <a:ext uri="{FF2B5EF4-FFF2-40B4-BE49-F238E27FC236}">
                <a16:creationId xmlns:a16="http://schemas.microsoft.com/office/drawing/2014/main" id="{25DFD0F5-EAFB-4C82-B62D-6F1AEEC3051C}"/>
              </a:ext>
            </a:extLst>
          </p:cNvPr>
          <p:cNvGraphicFramePr>
            <a:graphicFrameLocks/>
          </p:cNvGraphicFramePr>
          <p:nvPr/>
        </p:nvGraphicFramePr>
        <p:xfrm>
          <a:off x="9595022" y="3086100"/>
          <a:ext cx="6858000" cy="4114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4882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E27B5-6BAA-4522-93A2-89E9170FA5DD}"/>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A1B1E46E-1B96-4EB4-8F33-A1086C459D9D}"/>
              </a:ext>
            </a:extLst>
          </p:cNvPr>
          <p:cNvSpPr>
            <a:spLocks noGrp="1"/>
          </p:cNvSpPr>
          <p:nvPr>
            <p:ph idx="1"/>
          </p:nvPr>
        </p:nvSpPr>
        <p:spPr/>
        <p:txBody>
          <a:bodyPr/>
          <a:lstStyle/>
          <a:p>
            <a:endParaRPr lang="en-ID"/>
          </a:p>
        </p:txBody>
      </p:sp>
      <p:pic>
        <p:nvPicPr>
          <p:cNvPr id="7" name="Picture 6">
            <a:extLst>
              <a:ext uri="{FF2B5EF4-FFF2-40B4-BE49-F238E27FC236}">
                <a16:creationId xmlns:a16="http://schemas.microsoft.com/office/drawing/2014/main" id="{CE45844E-806A-4239-849B-6DC96180F86A}"/>
              </a:ext>
            </a:extLst>
          </p:cNvPr>
          <p:cNvPicPr>
            <a:picLocks noChangeAspect="1"/>
          </p:cNvPicPr>
          <p:nvPr/>
        </p:nvPicPr>
        <p:blipFill>
          <a:blip r:embed="rId2"/>
          <a:stretch>
            <a:fillRect/>
          </a:stretch>
        </p:blipFill>
        <p:spPr>
          <a:xfrm>
            <a:off x="5014337" y="2214154"/>
            <a:ext cx="8259327" cy="5858693"/>
          </a:xfrm>
          <a:prstGeom prst="rect">
            <a:avLst/>
          </a:prstGeom>
        </p:spPr>
      </p:pic>
    </p:spTree>
    <p:extLst>
      <p:ext uri="{BB962C8B-B14F-4D97-AF65-F5344CB8AC3E}">
        <p14:creationId xmlns:p14="http://schemas.microsoft.com/office/powerpoint/2010/main" val="3276142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A5082-363B-4002-A4BC-9C27B779B79C}"/>
              </a:ext>
            </a:extLst>
          </p:cNvPr>
          <p:cNvSpPr>
            <a:spLocks noGrp="1"/>
          </p:cNvSpPr>
          <p:nvPr>
            <p:ph type="title"/>
          </p:nvPr>
        </p:nvSpPr>
        <p:spPr>
          <a:xfrm>
            <a:off x="5486400" y="547689"/>
            <a:ext cx="9144000" cy="1146176"/>
          </a:xfrm>
        </p:spPr>
        <p:txBody>
          <a:bodyPr/>
          <a:lstStyle/>
          <a:p>
            <a:r>
              <a:rPr lang="en-US" dirty="0"/>
              <a:t>Inversion Flowchart</a:t>
            </a:r>
            <a:endParaRPr lang="en-ID" dirty="0"/>
          </a:p>
        </p:txBody>
      </p:sp>
      <p:sp>
        <p:nvSpPr>
          <p:cNvPr id="5" name="Slide Number Placeholder 4">
            <a:extLst>
              <a:ext uri="{FF2B5EF4-FFF2-40B4-BE49-F238E27FC236}">
                <a16:creationId xmlns:a16="http://schemas.microsoft.com/office/drawing/2014/main" id="{15075C6E-E283-4F7C-8627-4646937FE605}"/>
              </a:ext>
            </a:extLst>
          </p:cNvPr>
          <p:cNvSpPr>
            <a:spLocks noGrp="1"/>
          </p:cNvSpPr>
          <p:nvPr>
            <p:ph type="sldNum" sz="quarter" idx="4"/>
          </p:nvPr>
        </p:nvSpPr>
        <p:spPr/>
        <p:txBody>
          <a:bodyPr/>
          <a:lstStyle/>
          <a:p>
            <a:fld id="{9D2B931B-9A15-40DA-A066-61C67E85B59C}" type="slidenum">
              <a:rPr lang="en-ID" smtClean="0"/>
              <a:pPr/>
              <a:t>4</a:t>
            </a:fld>
            <a:endParaRPr lang="en-ID" dirty="0"/>
          </a:p>
        </p:txBody>
      </p:sp>
      <p:sp>
        <p:nvSpPr>
          <p:cNvPr id="7" name="Rectangle 6">
            <a:extLst>
              <a:ext uri="{FF2B5EF4-FFF2-40B4-BE49-F238E27FC236}">
                <a16:creationId xmlns:a16="http://schemas.microsoft.com/office/drawing/2014/main" id="{AD252E12-3643-472D-86A1-B0C1A1803383}"/>
              </a:ext>
            </a:extLst>
          </p:cNvPr>
          <p:cNvSpPr/>
          <p:nvPr/>
        </p:nvSpPr>
        <p:spPr>
          <a:xfrm>
            <a:off x="4337957" y="3964998"/>
            <a:ext cx="22968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Forward Modeling</a:t>
            </a:r>
            <a:endParaRPr lang="en-ID" dirty="0">
              <a:latin typeface="Arial" panose="020B0604020202020204" pitchFamily="34" charset="0"/>
              <a:cs typeface="Arial" panose="020B0604020202020204" pitchFamily="34" charset="0"/>
            </a:endParaRPr>
          </a:p>
        </p:txBody>
      </p:sp>
      <p:sp>
        <p:nvSpPr>
          <p:cNvPr id="9" name="Parallelogram 8">
            <a:extLst>
              <a:ext uri="{FF2B5EF4-FFF2-40B4-BE49-F238E27FC236}">
                <a16:creationId xmlns:a16="http://schemas.microsoft.com/office/drawing/2014/main" id="{4759396E-6345-4FAF-8333-50148B1B5262}"/>
              </a:ext>
            </a:extLst>
          </p:cNvPr>
          <p:cNvSpPr/>
          <p:nvPr/>
        </p:nvSpPr>
        <p:spPr>
          <a:xfrm>
            <a:off x="4196442" y="5887450"/>
            <a:ext cx="2438400" cy="74930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Synthetic data</a:t>
            </a:r>
            <a:endParaRPr lang="en-ID" dirty="0">
              <a:latin typeface="Arial" panose="020B0604020202020204" pitchFamily="34" charset="0"/>
              <a:cs typeface="Arial" panose="020B0604020202020204" pitchFamily="34" charset="0"/>
            </a:endParaRPr>
          </a:p>
        </p:txBody>
      </p:sp>
      <p:sp>
        <p:nvSpPr>
          <p:cNvPr id="10" name="Parallelogram 9">
            <a:extLst>
              <a:ext uri="{FF2B5EF4-FFF2-40B4-BE49-F238E27FC236}">
                <a16:creationId xmlns:a16="http://schemas.microsoft.com/office/drawing/2014/main" id="{514A856C-6DFE-4048-AC7B-AAEF4737ADBC}"/>
              </a:ext>
            </a:extLst>
          </p:cNvPr>
          <p:cNvSpPr/>
          <p:nvPr/>
        </p:nvSpPr>
        <p:spPr>
          <a:xfrm>
            <a:off x="4267200" y="2313880"/>
            <a:ext cx="2438400" cy="74930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Model</a:t>
            </a:r>
            <a:endParaRPr lang="en-ID" dirty="0">
              <a:latin typeface="Arial" panose="020B0604020202020204" pitchFamily="34" charset="0"/>
              <a:cs typeface="Arial" panose="020B0604020202020204" pitchFamily="34" charset="0"/>
            </a:endParaRPr>
          </a:p>
        </p:txBody>
      </p:sp>
      <p:sp>
        <p:nvSpPr>
          <p:cNvPr id="12" name="Parallelogram 11">
            <a:extLst>
              <a:ext uri="{FF2B5EF4-FFF2-40B4-BE49-F238E27FC236}">
                <a16:creationId xmlns:a16="http://schemas.microsoft.com/office/drawing/2014/main" id="{A3F726AA-1F51-4C43-A869-72F331149DA6}"/>
              </a:ext>
            </a:extLst>
          </p:cNvPr>
          <p:cNvSpPr/>
          <p:nvPr/>
        </p:nvSpPr>
        <p:spPr>
          <a:xfrm>
            <a:off x="11258779" y="5887450"/>
            <a:ext cx="2438400" cy="74930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Data</a:t>
            </a:r>
            <a:endParaRPr lang="en-ID" dirty="0">
              <a:latin typeface="Arial" panose="020B0604020202020204" pitchFamily="34" charset="0"/>
              <a:cs typeface="Arial" panose="020B0604020202020204" pitchFamily="34" charset="0"/>
            </a:endParaRPr>
          </a:p>
        </p:txBody>
      </p:sp>
      <p:sp>
        <p:nvSpPr>
          <p:cNvPr id="14" name="Parallelogram 13">
            <a:extLst>
              <a:ext uri="{FF2B5EF4-FFF2-40B4-BE49-F238E27FC236}">
                <a16:creationId xmlns:a16="http://schemas.microsoft.com/office/drawing/2014/main" id="{6E6C922C-4212-467A-ADC2-C839C658468C}"/>
              </a:ext>
            </a:extLst>
          </p:cNvPr>
          <p:cNvSpPr/>
          <p:nvPr/>
        </p:nvSpPr>
        <p:spPr>
          <a:xfrm>
            <a:off x="7740258" y="7895828"/>
            <a:ext cx="2438400" cy="74930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Best solution (given available data)</a:t>
            </a:r>
            <a:endParaRPr lang="en-ID" dirty="0">
              <a:latin typeface="Arial" panose="020B0604020202020204" pitchFamily="34" charset="0"/>
              <a:cs typeface="Arial" panose="020B0604020202020204" pitchFamily="34" charset="0"/>
            </a:endParaRPr>
          </a:p>
        </p:txBody>
      </p:sp>
      <p:sp>
        <p:nvSpPr>
          <p:cNvPr id="17" name="Flowchart: Decision 16">
            <a:extLst>
              <a:ext uri="{FF2B5EF4-FFF2-40B4-BE49-F238E27FC236}">
                <a16:creationId xmlns:a16="http://schemas.microsoft.com/office/drawing/2014/main" id="{46D6787C-6D4E-4770-8631-16881C2D3946}"/>
              </a:ext>
            </a:extLst>
          </p:cNvPr>
          <p:cNvSpPr/>
          <p:nvPr/>
        </p:nvSpPr>
        <p:spPr>
          <a:xfrm>
            <a:off x="7750018" y="5445236"/>
            <a:ext cx="2438400" cy="163372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Fit?</a:t>
            </a:r>
            <a:endParaRPr lang="en-ID" sz="20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81897254-4E83-4D8A-91E8-36C1B44B9A6F}"/>
              </a:ext>
            </a:extLst>
          </p:cNvPr>
          <p:cNvSpPr/>
          <p:nvPr/>
        </p:nvSpPr>
        <p:spPr>
          <a:xfrm>
            <a:off x="7811016" y="3751788"/>
            <a:ext cx="229688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Update model parameters</a:t>
            </a:r>
            <a:endParaRPr lang="en-ID" dirty="0">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CF793456-E5EF-4216-8EEB-60A81EDAA9C6}"/>
              </a:ext>
            </a:extLst>
          </p:cNvPr>
          <p:cNvCxnSpPr>
            <a:stCxn id="10" idx="4"/>
            <a:endCxn id="7" idx="0"/>
          </p:cNvCxnSpPr>
          <p:nvPr/>
        </p:nvCxnSpPr>
        <p:spPr>
          <a:xfrm>
            <a:off x="5486400" y="3063181"/>
            <a:ext cx="0" cy="901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1B0DD4-4804-4AEA-B076-05F2C7D47D33}"/>
              </a:ext>
            </a:extLst>
          </p:cNvPr>
          <p:cNvCxnSpPr>
            <a:stCxn id="7" idx="2"/>
            <a:endCxn id="9" idx="1"/>
          </p:cNvCxnSpPr>
          <p:nvPr/>
        </p:nvCxnSpPr>
        <p:spPr>
          <a:xfrm>
            <a:off x="5486400" y="4879398"/>
            <a:ext cx="22905" cy="100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182A09C-F461-4BDB-9196-0A23784A83A0}"/>
              </a:ext>
            </a:extLst>
          </p:cNvPr>
          <p:cNvCxnSpPr>
            <a:stCxn id="9" idx="2"/>
            <a:endCxn id="17" idx="1"/>
          </p:cNvCxnSpPr>
          <p:nvPr/>
        </p:nvCxnSpPr>
        <p:spPr>
          <a:xfrm flipV="1">
            <a:off x="6541179" y="6262100"/>
            <a:ext cx="12088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E3F512F-CBC7-4E63-9ADD-71A537BEC392}"/>
              </a:ext>
            </a:extLst>
          </p:cNvPr>
          <p:cNvCxnSpPr>
            <a:cxnSpLocks/>
            <a:stCxn id="12" idx="5"/>
            <a:endCxn id="17" idx="3"/>
          </p:cNvCxnSpPr>
          <p:nvPr/>
        </p:nvCxnSpPr>
        <p:spPr>
          <a:xfrm flipH="1" flipV="1">
            <a:off x="10188418" y="6262100"/>
            <a:ext cx="11640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F05456-2A04-4798-BAD2-D5092184A08A}"/>
              </a:ext>
            </a:extLst>
          </p:cNvPr>
          <p:cNvCxnSpPr>
            <a:stCxn id="17" idx="2"/>
            <a:endCxn id="14" idx="0"/>
          </p:cNvCxnSpPr>
          <p:nvPr/>
        </p:nvCxnSpPr>
        <p:spPr>
          <a:xfrm flipH="1">
            <a:off x="8959458" y="7078964"/>
            <a:ext cx="9760" cy="816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9B56A54-4E7F-4476-94BD-889195A69DF9}"/>
              </a:ext>
            </a:extLst>
          </p:cNvPr>
          <p:cNvCxnSpPr>
            <a:stCxn id="17" idx="0"/>
            <a:endCxn id="19" idx="2"/>
          </p:cNvCxnSpPr>
          <p:nvPr/>
        </p:nvCxnSpPr>
        <p:spPr>
          <a:xfrm flipH="1" flipV="1">
            <a:off x="8959459" y="4666188"/>
            <a:ext cx="9759" cy="779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D9C448AE-E643-47E9-B221-4125FC003A10}"/>
              </a:ext>
            </a:extLst>
          </p:cNvPr>
          <p:cNvCxnSpPr>
            <a:stCxn id="19" idx="0"/>
            <a:endCxn id="10" idx="2"/>
          </p:cNvCxnSpPr>
          <p:nvPr/>
        </p:nvCxnSpPr>
        <p:spPr>
          <a:xfrm rot="16200000" flipV="1">
            <a:off x="7254070" y="2046399"/>
            <a:ext cx="1063257" cy="23475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E236641-285E-458B-B6D0-0FDFB5E90AEC}"/>
              </a:ext>
            </a:extLst>
          </p:cNvPr>
          <p:cNvSpPr txBox="1"/>
          <p:nvPr/>
        </p:nvSpPr>
        <p:spPr>
          <a:xfrm>
            <a:off x="8386028" y="7195986"/>
            <a:ext cx="649828" cy="369332"/>
          </a:xfrm>
          <a:prstGeom prst="rect">
            <a:avLst/>
          </a:prstGeom>
          <a:noFill/>
        </p:spPr>
        <p:txBody>
          <a:bodyPr wrap="square" rtlCol="0">
            <a:spAutoFit/>
          </a:bodyPr>
          <a:lstStyle/>
          <a:p>
            <a:r>
              <a:rPr lang="af-ZA" dirty="0">
                <a:latin typeface="Arial" panose="020B0604020202020204" pitchFamily="34" charset="0"/>
                <a:ea typeface="Calibri" panose="020F0502020204030204" pitchFamily="34" charset="0"/>
                <a:cs typeface="Arial" panose="020B0604020202020204" pitchFamily="34" charset="0"/>
              </a:rPr>
              <a:t>Yes</a:t>
            </a:r>
            <a:endParaRPr lang="en-ID"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8DCC29DF-7A43-41EC-8141-A41B3C9F1758}"/>
              </a:ext>
            </a:extLst>
          </p:cNvPr>
          <p:cNvSpPr txBox="1"/>
          <p:nvPr/>
        </p:nvSpPr>
        <p:spPr>
          <a:xfrm>
            <a:off x="8386028" y="4958882"/>
            <a:ext cx="524032" cy="369332"/>
          </a:xfrm>
          <a:prstGeom prst="rect">
            <a:avLst/>
          </a:prstGeom>
          <a:noFill/>
        </p:spPr>
        <p:txBody>
          <a:bodyPr wrap="square" rtlCol="0">
            <a:spAutoFit/>
          </a:bodyPr>
          <a:lstStyle/>
          <a:p>
            <a:r>
              <a:rPr lang="af-ZA" dirty="0">
                <a:latin typeface="Arial" panose="020B0604020202020204" pitchFamily="34" charset="0"/>
                <a:cs typeface="Arial" panose="020B0604020202020204" pitchFamily="34" charset="0"/>
              </a:rPr>
              <a:t>No</a:t>
            </a:r>
            <a:endParaRPr lang="en-ID"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C046E329-E728-4015-BC27-68EA6EF03722}"/>
              </a:ext>
            </a:extLst>
          </p:cNvPr>
          <p:cNvPicPr>
            <a:picLocks noChangeAspect="1"/>
          </p:cNvPicPr>
          <p:nvPr/>
        </p:nvPicPr>
        <p:blipFill>
          <a:blip r:embed="rId2"/>
          <a:stretch>
            <a:fillRect/>
          </a:stretch>
        </p:blipFill>
        <p:spPr>
          <a:xfrm>
            <a:off x="121698" y="4175436"/>
            <a:ext cx="4007852" cy="493524"/>
          </a:xfrm>
          <a:prstGeom prst="rect">
            <a:avLst/>
          </a:prstGeom>
        </p:spPr>
      </p:pic>
    </p:spTree>
    <p:extLst>
      <p:ext uri="{BB962C8B-B14F-4D97-AF65-F5344CB8AC3E}">
        <p14:creationId xmlns:p14="http://schemas.microsoft.com/office/powerpoint/2010/main" val="266364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3B2E7-2668-4744-963E-C3B3C6CF3AE6}"/>
              </a:ext>
            </a:extLst>
          </p:cNvPr>
          <p:cNvSpPr>
            <a:spLocks noGrp="1"/>
          </p:cNvSpPr>
          <p:nvPr>
            <p:ph type="title"/>
          </p:nvPr>
        </p:nvSpPr>
        <p:spPr>
          <a:xfrm>
            <a:off x="12591535" y="547688"/>
            <a:ext cx="4439165" cy="1988345"/>
          </a:xfrm>
        </p:spPr>
        <p:txBody>
          <a:bodyPr/>
          <a:lstStyle/>
          <a:p>
            <a:r>
              <a:rPr lang="en-US" dirty="0"/>
              <a:t>With PML</a:t>
            </a:r>
            <a:endParaRPr lang="en-ID" dirty="0"/>
          </a:p>
        </p:txBody>
      </p:sp>
      <p:pic>
        <p:nvPicPr>
          <p:cNvPr id="5" name="Picture 4">
            <a:extLst>
              <a:ext uri="{FF2B5EF4-FFF2-40B4-BE49-F238E27FC236}">
                <a16:creationId xmlns:a16="http://schemas.microsoft.com/office/drawing/2014/main" id="{F6BBD03C-6579-4BE2-AB8D-5A547DD27FEC}"/>
              </a:ext>
            </a:extLst>
          </p:cNvPr>
          <p:cNvPicPr>
            <a:picLocks noChangeAspect="1"/>
          </p:cNvPicPr>
          <p:nvPr/>
        </p:nvPicPr>
        <p:blipFill>
          <a:blip r:embed="rId2"/>
          <a:stretch>
            <a:fillRect/>
          </a:stretch>
        </p:blipFill>
        <p:spPr>
          <a:xfrm>
            <a:off x="10204367" y="2536032"/>
            <a:ext cx="7796549" cy="5449728"/>
          </a:xfrm>
          <a:prstGeom prst="rect">
            <a:avLst/>
          </a:prstGeom>
        </p:spPr>
      </p:pic>
      <p:pic>
        <p:nvPicPr>
          <p:cNvPr id="7" name="Picture 6">
            <a:extLst>
              <a:ext uri="{FF2B5EF4-FFF2-40B4-BE49-F238E27FC236}">
                <a16:creationId xmlns:a16="http://schemas.microsoft.com/office/drawing/2014/main" id="{EE21BDE3-E73E-4633-829E-7D139527293F}"/>
              </a:ext>
            </a:extLst>
          </p:cNvPr>
          <p:cNvPicPr>
            <a:picLocks noChangeAspect="1"/>
          </p:cNvPicPr>
          <p:nvPr/>
        </p:nvPicPr>
        <p:blipFill>
          <a:blip r:embed="rId3"/>
          <a:stretch>
            <a:fillRect/>
          </a:stretch>
        </p:blipFill>
        <p:spPr>
          <a:xfrm>
            <a:off x="936666" y="2495316"/>
            <a:ext cx="7673934" cy="5296368"/>
          </a:xfrm>
          <a:prstGeom prst="rect">
            <a:avLst/>
          </a:prstGeom>
        </p:spPr>
      </p:pic>
      <p:sp>
        <p:nvSpPr>
          <p:cNvPr id="8" name="Title 1">
            <a:extLst>
              <a:ext uri="{FF2B5EF4-FFF2-40B4-BE49-F238E27FC236}">
                <a16:creationId xmlns:a16="http://schemas.microsoft.com/office/drawing/2014/main" id="{40B0C3CB-6353-40B3-B2C1-17D355627A89}"/>
              </a:ext>
            </a:extLst>
          </p:cNvPr>
          <p:cNvSpPr txBox="1">
            <a:spLocks/>
          </p:cNvSpPr>
          <p:nvPr/>
        </p:nvSpPr>
        <p:spPr>
          <a:xfrm>
            <a:off x="2298358" y="547688"/>
            <a:ext cx="5038466" cy="1988345"/>
          </a:xfrm>
          <a:prstGeom prst="rect">
            <a:avLst/>
          </a:prstGeom>
        </p:spPr>
        <p:txBody>
          <a:bodyPr vert="horz" lIns="137160" tIns="68580" rIns="137160" bIns="6858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t>Without PML</a:t>
            </a:r>
            <a:endParaRPr lang="en-ID" sz="6600" dirty="0"/>
          </a:p>
        </p:txBody>
      </p:sp>
    </p:spTree>
    <p:extLst>
      <p:ext uri="{BB962C8B-B14F-4D97-AF65-F5344CB8AC3E}">
        <p14:creationId xmlns:p14="http://schemas.microsoft.com/office/powerpoint/2010/main" val="674262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EA669A-96CA-4CBD-B006-8EDF73504BAD}"/>
              </a:ext>
            </a:extLst>
          </p:cNvPr>
          <p:cNvSpPr>
            <a:spLocks noGrp="1"/>
          </p:cNvSpPr>
          <p:nvPr>
            <p:ph type="ftr" sz="quarter" idx="3"/>
          </p:nvPr>
        </p:nvSpPr>
        <p:spPr/>
        <p:txBody>
          <a:bodyPr/>
          <a:lstStyle/>
          <a:p>
            <a:r>
              <a:rPr lang="en-ID"/>
              <a:t>Underpressure Class</a:t>
            </a:r>
            <a:endParaRPr lang="en-ID" dirty="0"/>
          </a:p>
        </p:txBody>
      </p:sp>
      <p:sp>
        <p:nvSpPr>
          <p:cNvPr id="3" name="Title 2">
            <a:extLst>
              <a:ext uri="{FF2B5EF4-FFF2-40B4-BE49-F238E27FC236}">
                <a16:creationId xmlns:a16="http://schemas.microsoft.com/office/drawing/2014/main" id="{9801BE37-6E4E-4171-9BA3-1B2183E1FE4F}"/>
              </a:ext>
            </a:extLst>
          </p:cNvPr>
          <p:cNvSpPr>
            <a:spLocks noGrp="1"/>
          </p:cNvSpPr>
          <p:nvPr>
            <p:ph type="title"/>
          </p:nvPr>
        </p:nvSpPr>
        <p:spPr/>
        <p:txBody>
          <a:bodyPr/>
          <a:lstStyle/>
          <a:p>
            <a:endParaRPr lang="en-ID"/>
          </a:p>
        </p:txBody>
      </p:sp>
      <p:sp>
        <p:nvSpPr>
          <p:cNvPr id="4" name="Picture Placeholder 3">
            <a:extLst>
              <a:ext uri="{FF2B5EF4-FFF2-40B4-BE49-F238E27FC236}">
                <a16:creationId xmlns:a16="http://schemas.microsoft.com/office/drawing/2014/main" id="{CE291DFD-9EB4-4FEC-BCD5-59158F7A5048}"/>
              </a:ext>
            </a:extLst>
          </p:cNvPr>
          <p:cNvSpPr>
            <a:spLocks noGrp="1"/>
          </p:cNvSpPr>
          <p:nvPr>
            <p:ph type="pic" sz="quarter" idx="10"/>
          </p:nvPr>
        </p:nvSpPr>
        <p:spPr/>
      </p:sp>
    </p:spTree>
    <p:extLst>
      <p:ext uri="{BB962C8B-B14F-4D97-AF65-F5344CB8AC3E}">
        <p14:creationId xmlns:p14="http://schemas.microsoft.com/office/powerpoint/2010/main" val="1717466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DF3276-1B0A-47AF-82A1-70E1E02B47BB}"/>
              </a:ext>
            </a:extLst>
          </p:cNvPr>
          <p:cNvSpPr>
            <a:spLocks noGrp="1"/>
          </p:cNvSpPr>
          <p:nvPr>
            <p:ph type="ftr" sz="quarter" idx="3"/>
          </p:nvPr>
        </p:nvSpPr>
        <p:spPr/>
        <p:txBody>
          <a:bodyPr/>
          <a:lstStyle/>
          <a:p>
            <a:r>
              <a:rPr lang="en-ID"/>
              <a:t>Underpressure Class</a:t>
            </a:r>
            <a:endParaRPr lang="en-ID" dirty="0"/>
          </a:p>
        </p:txBody>
      </p:sp>
      <p:sp>
        <p:nvSpPr>
          <p:cNvPr id="3" name="Title 2">
            <a:extLst>
              <a:ext uri="{FF2B5EF4-FFF2-40B4-BE49-F238E27FC236}">
                <a16:creationId xmlns:a16="http://schemas.microsoft.com/office/drawing/2014/main" id="{95E8B2AB-61F1-4582-8FAB-E27897C337BC}"/>
              </a:ext>
            </a:extLst>
          </p:cNvPr>
          <p:cNvSpPr>
            <a:spLocks noGrp="1"/>
          </p:cNvSpPr>
          <p:nvPr>
            <p:ph type="title"/>
          </p:nvPr>
        </p:nvSpPr>
        <p:spPr/>
        <p:txBody>
          <a:bodyPr/>
          <a:lstStyle/>
          <a:p>
            <a:endParaRPr lang="en-ID"/>
          </a:p>
        </p:txBody>
      </p:sp>
      <p:sp>
        <p:nvSpPr>
          <p:cNvPr id="4" name="Picture Placeholder 3">
            <a:extLst>
              <a:ext uri="{FF2B5EF4-FFF2-40B4-BE49-F238E27FC236}">
                <a16:creationId xmlns:a16="http://schemas.microsoft.com/office/drawing/2014/main" id="{2B36F996-FD46-4562-B305-F84AC72E47C2}"/>
              </a:ext>
            </a:extLst>
          </p:cNvPr>
          <p:cNvSpPr>
            <a:spLocks noGrp="1"/>
          </p:cNvSpPr>
          <p:nvPr>
            <p:ph type="pic" sz="quarter" idx="10"/>
          </p:nvPr>
        </p:nvSpPr>
        <p:spPr/>
      </p:sp>
    </p:spTree>
    <p:extLst>
      <p:ext uri="{BB962C8B-B14F-4D97-AF65-F5344CB8AC3E}">
        <p14:creationId xmlns:p14="http://schemas.microsoft.com/office/powerpoint/2010/main" val="253332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C6E925-F395-485B-9B94-FDDFB8DE8582}"/>
              </a:ext>
            </a:extLst>
          </p:cNvPr>
          <p:cNvGrpSpPr/>
          <p:nvPr/>
        </p:nvGrpSpPr>
        <p:grpSpPr>
          <a:xfrm>
            <a:off x="9448800" y="1606473"/>
            <a:ext cx="6058746" cy="6782747"/>
            <a:chOff x="9448800" y="1606473"/>
            <a:chExt cx="6058746" cy="6782747"/>
          </a:xfrm>
        </p:grpSpPr>
        <p:pic>
          <p:nvPicPr>
            <p:cNvPr id="9" name="Picture 8">
              <a:extLst>
                <a:ext uri="{FF2B5EF4-FFF2-40B4-BE49-F238E27FC236}">
                  <a16:creationId xmlns:a16="http://schemas.microsoft.com/office/drawing/2014/main" id="{53F18A37-BB26-4C12-9BF7-1CD009F55BD2}"/>
                </a:ext>
              </a:extLst>
            </p:cNvPr>
            <p:cNvPicPr>
              <a:picLocks noChangeAspect="1"/>
            </p:cNvPicPr>
            <p:nvPr/>
          </p:nvPicPr>
          <p:blipFill>
            <a:blip r:embed="rId2"/>
            <a:stretch>
              <a:fillRect/>
            </a:stretch>
          </p:blipFill>
          <p:spPr>
            <a:xfrm>
              <a:off x="9448800" y="1606473"/>
              <a:ext cx="6058746" cy="6782747"/>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B8C06FE-04DD-4DCE-8E49-2208E19E8AA1}"/>
                    </a:ext>
                  </a:extLst>
                </p:cNvPr>
                <p:cNvSpPr txBox="1"/>
                <p:nvPr/>
              </p:nvSpPr>
              <p:spPr>
                <a:xfrm>
                  <a:off x="11277600" y="7810500"/>
                  <a:ext cx="53483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D"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oMath>
                    </m:oMathPara>
                  </a14:m>
                  <a:endParaRPr lang="en-ID" dirty="0"/>
                </a:p>
              </p:txBody>
            </p:sp>
          </mc:Choice>
          <mc:Fallback xmlns="">
            <p:sp>
              <p:nvSpPr>
                <p:cNvPr id="2" name="TextBox 1">
                  <a:extLst>
                    <a:ext uri="{FF2B5EF4-FFF2-40B4-BE49-F238E27FC236}">
                      <a16:creationId xmlns:a16="http://schemas.microsoft.com/office/drawing/2014/main" id="{EB8C06FE-04DD-4DCE-8E49-2208E19E8AA1}"/>
                    </a:ext>
                  </a:extLst>
                </p:cNvPr>
                <p:cNvSpPr txBox="1">
                  <a:spLocks noRot="1" noChangeAspect="1" noMove="1" noResize="1" noEditPoints="1" noAdjustHandles="1" noChangeArrowheads="1" noChangeShapeType="1" noTextEdit="1"/>
                </p:cNvSpPr>
                <p:nvPr/>
              </p:nvSpPr>
              <p:spPr>
                <a:xfrm>
                  <a:off x="11277600" y="7810500"/>
                  <a:ext cx="534830" cy="369332"/>
                </a:xfrm>
                <a:prstGeom prst="rect">
                  <a:avLst/>
                </a:prstGeom>
                <a:blipFill>
                  <a:blip r:embed="rId3"/>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73EEAC4-8853-4D9F-BA0C-4F7589B22A99}"/>
                    </a:ext>
                  </a:extLst>
                </p:cNvPr>
                <p:cNvSpPr txBox="1"/>
                <p:nvPr/>
              </p:nvSpPr>
              <p:spPr>
                <a:xfrm>
                  <a:off x="14188653" y="7021675"/>
                  <a:ext cx="53483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D"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oMath>
                    </m:oMathPara>
                  </a14:m>
                  <a:endParaRPr lang="en-ID" dirty="0"/>
                </a:p>
              </p:txBody>
            </p:sp>
          </mc:Choice>
          <mc:Fallback xmlns="">
            <p:sp>
              <p:nvSpPr>
                <p:cNvPr id="16" name="TextBox 15">
                  <a:extLst>
                    <a:ext uri="{FF2B5EF4-FFF2-40B4-BE49-F238E27FC236}">
                      <a16:creationId xmlns:a16="http://schemas.microsoft.com/office/drawing/2014/main" id="{673EEAC4-8853-4D9F-BA0C-4F7589B22A99}"/>
                    </a:ext>
                  </a:extLst>
                </p:cNvPr>
                <p:cNvSpPr txBox="1">
                  <a:spLocks noRot="1" noChangeAspect="1" noMove="1" noResize="1" noEditPoints="1" noAdjustHandles="1" noChangeArrowheads="1" noChangeShapeType="1" noTextEdit="1"/>
                </p:cNvSpPr>
                <p:nvPr/>
              </p:nvSpPr>
              <p:spPr>
                <a:xfrm>
                  <a:off x="14188653" y="7021675"/>
                  <a:ext cx="534830" cy="369332"/>
                </a:xfrm>
                <a:prstGeom prst="rect">
                  <a:avLst/>
                </a:prstGeom>
                <a:blipFill>
                  <a:blip r:embed="rId4"/>
                  <a:stretch>
                    <a:fillRect/>
                  </a:stretch>
                </a:blipFill>
              </p:spPr>
              <p:txBody>
                <a:bodyPr/>
                <a:lstStyle/>
                <a:p>
                  <a:r>
                    <a:rPr lang="en-ID">
                      <a:noFill/>
                    </a:rPr>
                    <a:t> </a:t>
                  </a:r>
                </a:p>
              </p:txBody>
            </p:sp>
          </mc:Fallback>
        </mc:AlternateContent>
      </p:grpSp>
      <p:sp>
        <p:nvSpPr>
          <p:cNvPr id="3" name="Title 2">
            <a:extLst>
              <a:ext uri="{FF2B5EF4-FFF2-40B4-BE49-F238E27FC236}">
                <a16:creationId xmlns:a16="http://schemas.microsoft.com/office/drawing/2014/main" id="{531FE5EA-2223-416F-AF16-B3F23C9757AF}"/>
              </a:ext>
            </a:extLst>
          </p:cNvPr>
          <p:cNvSpPr>
            <a:spLocks noGrp="1"/>
          </p:cNvSpPr>
          <p:nvPr>
            <p:ph type="title"/>
          </p:nvPr>
        </p:nvSpPr>
        <p:spPr/>
        <p:txBody>
          <a:bodyPr/>
          <a:lstStyle/>
          <a:p>
            <a:r>
              <a:rPr lang="en-US" dirty="0"/>
              <a:t>Optimization method</a:t>
            </a:r>
            <a:endParaRPr lang="en-ID" dirty="0"/>
          </a:p>
        </p:txBody>
      </p:sp>
      <p:sp>
        <p:nvSpPr>
          <p:cNvPr id="5" name="Slide Number Placeholder 4">
            <a:extLst>
              <a:ext uri="{FF2B5EF4-FFF2-40B4-BE49-F238E27FC236}">
                <a16:creationId xmlns:a16="http://schemas.microsoft.com/office/drawing/2014/main" id="{EF06F2E0-0A2C-48C9-9A3E-2C810F980B86}"/>
              </a:ext>
            </a:extLst>
          </p:cNvPr>
          <p:cNvSpPr>
            <a:spLocks noGrp="1"/>
          </p:cNvSpPr>
          <p:nvPr>
            <p:ph type="sldNum" sz="quarter" idx="4"/>
          </p:nvPr>
        </p:nvSpPr>
        <p:spPr/>
        <p:txBody>
          <a:bodyPr/>
          <a:lstStyle/>
          <a:p>
            <a:fld id="{9D2B931B-9A15-40DA-A066-61C67E85B59C}" type="slidenum">
              <a:rPr lang="en-ID" smtClean="0"/>
              <a:pPr/>
              <a:t>5</a:t>
            </a:fld>
            <a:endParaRPr lang="en-ID" dirty="0"/>
          </a:p>
        </p:txBody>
      </p:sp>
      <p:pic>
        <p:nvPicPr>
          <p:cNvPr id="7" name="Picture 6">
            <a:extLst>
              <a:ext uri="{FF2B5EF4-FFF2-40B4-BE49-F238E27FC236}">
                <a16:creationId xmlns:a16="http://schemas.microsoft.com/office/drawing/2014/main" id="{5A3848CD-2187-436A-A667-3CEB58BA2851}"/>
              </a:ext>
            </a:extLst>
          </p:cNvPr>
          <p:cNvPicPr>
            <a:picLocks noChangeAspect="1"/>
          </p:cNvPicPr>
          <p:nvPr/>
        </p:nvPicPr>
        <p:blipFill>
          <a:blip r:embed="rId5"/>
          <a:stretch>
            <a:fillRect/>
          </a:stretch>
        </p:blipFill>
        <p:spPr>
          <a:xfrm>
            <a:off x="2133600" y="4894274"/>
            <a:ext cx="5334000" cy="944563"/>
          </a:xfrm>
          <a:prstGeom prst="rect">
            <a:avLst/>
          </a:prstGeom>
        </p:spPr>
      </p:pic>
      <p:sp>
        <p:nvSpPr>
          <p:cNvPr id="10" name="Oval 9">
            <a:extLst>
              <a:ext uri="{FF2B5EF4-FFF2-40B4-BE49-F238E27FC236}">
                <a16:creationId xmlns:a16="http://schemas.microsoft.com/office/drawing/2014/main" id="{5F59FD61-706D-47EB-A951-2918B522F4FD}"/>
              </a:ext>
            </a:extLst>
          </p:cNvPr>
          <p:cNvSpPr/>
          <p:nvPr/>
        </p:nvSpPr>
        <p:spPr>
          <a:xfrm>
            <a:off x="12115800" y="3473677"/>
            <a:ext cx="145823" cy="1458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2" name="Straight Arrow Connector 11">
            <a:extLst>
              <a:ext uri="{FF2B5EF4-FFF2-40B4-BE49-F238E27FC236}">
                <a16:creationId xmlns:a16="http://schemas.microsoft.com/office/drawing/2014/main" id="{9B063C7C-BA83-43A9-8C4E-E1F2D21464BE}"/>
              </a:ext>
            </a:extLst>
          </p:cNvPr>
          <p:cNvCxnSpPr>
            <a:cxnSpLocks/>
          </p:cNvCxnSpPr>
          <p:nvPr/>
        </p:nvCxnSpPr>
        <p:spPr>
          <a:xfrm flipH="1" flipV="1">
            <a:off x="12115800" y="2705100"/>
            <a:ext cx="76200" cy="7525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5382E46-4DBC-47D7-84C2-A1144D7FEB51}"/>
              </a:ext>
            </a:extLst>
          </p:cNvPr>
          <p:cNvCxnSpPr>
            <a:cxnSpLocks/>
          </p:cNvCxnSpPr>
          <p:nvPr/>
        </p:nvCxnSpPr>
        <p:spPr>
          <a:xfrm>
            <a:off x="12220706" y="3610052"/>
            <a:ext cx="81833" cy="8081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30B3DD4-C800-4E7C-85A5-61EA0FEDAFB4}"/>
              </a:ext>
            </a:extLst>
          </p:cNvPr>
          <p:cNvSpPr txBox="1"/>
          <p:nvPr/>
        </p:nvSpPr>
        <p:spPr>
          <a:xfrm>
            <a:off x="12302539" y="2526662"/>
            <a:ext cx="3156667" cy="369332"/>
          </a:xfrm>
          <a:prstGeom prst="rect">
            <a:avLst/>
          </a:prstGeom>
          <a:solidFill>
            <a:schemeClr val="bg2"/>
          </a:solidFill>
        </p:spPr>
        <p:txBody>
          <a:bodyPr wrap="square" rtlCol="0">
            <a:spAutoFit/>
          </a:bodyPr>
          <a:lstStyle/>
          <a:p>
            <a:r>
              <a:rPr lang="en-US" dirty="0">
                <a:latin typeface="Arial" panose="020B0604020202020204" pitchFamily="34" charset="0"/>
                <a:cs typeface="Arial" panose="020B0604020202020204" pitchFamily="34" charset="0"/>
              </a:rPr>
              <a:t>Gradient (</a:t>
            </a:r>
            <a:r>
              <a:rPr lang="en-US" i="1" dirty="0">
                <a:latin typeface="Arial" panose="020B0604020202020204" pitchFamily="34" charset="0"/>
                <a:cs typeface="Arial" panose="020B0604020202020204" pitchFamily="34" charset="0"/>
              </a:rPr>
              <a:t>steepest ascent</a:t>
            </a:r>
            <a:r>
              <a:rPr lang="en-US" dirty="0">
                <a:latin typeface="Arial" panose="020B0604020202020204" pitchFamily="34" charset="0"/>
                <a:cs typeface="Arial" panose="020B0604020202020204" pitchFamily="34" charset="0"/>
              </a:rPr>
              <a:t>)</a:t>
            </a:r>
            <a:endParaRPr lang="en-ID"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277853D-446F-4431-821A-99FD27FDCEE3}"/>
              </a:ext>
            </a:extLst>
          </p:cNvPr>
          <p:cNvSpPr txBox="1"/>
          <p:nvPr/>
        </p:nvSpPr>
        <p:spPr>
          <a:xfrm>
            <a:off x="8990305" y="3839213"/>
            <a:ext cx="3156667" cy="369332"/>
          </a:xfrm>
          <a:prstGeom prst="rect">
            <a:avLst/>
          </a:prstGeom>
          <a:solidFill>
            <a:schemeClr val="bg2"/>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-Gradient (</a:t>
            </a:r>
            <a:r>
              <a:rPr lang="en-US" i="1" dirty="0">
                <a:solidFill>
                  <a:srgbClr val="FF0000"/>
                </a:solidFill>
                <a:latin typeface="Arial" panose="020B0604020202020204" pitchFamily="34" charset="0"/>
                <a:cs typeface="Arial" panose="020B0604020202020204" pitchFamily="34" charset="0"/>
              </a:rPr>
              <a:t>steepest descent</a:t>
            </a:r>
            <a:r>
              <a:rPr lang="en-US" dirty="0">
                <a:solidFill>
                  <a:srgbClr val="FF0000"/>
                </a:solidFill>
                <a:latin typeface="Arial" panose="020B0604020202020204" pitchFamily="34" charset="0"/>
                <a:cs typeface="Arial" panose="020B0604020202020204" pitchFamily="34" charset="0"/>
              </a:rPr>
              <a:t>)</a:t>
            </a:r>
            <a:endParaRPr lang="en-ID"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D9D8AA98-DD21-4E3D-A98B-BB49C5A2F5D8}"/>
                  </a:ext>
                </a:extLst>
              </p:cNvPr>
              <p:cNvSpPr txBox="1"/>
              <p:nvPr/>
            </p:nvSpPr>
            <p:spPr>
              <a:xfrm>
                <a:off x="12406442" y="1096787"/>
                <a:ext cx="2682453" cy="954107"/>
              </a:xfrm>
              <a:prstGeom prst="rect">
                <a:avLst/>
              </a:prstGeom>
              <a:solidFill>
                <a:schemeClr val="bg1"/>
              </a:solidFill>
            </p:spPr>
            <p:txBody>
              <a:bodyPr wrap="square" rtlCol="0">
                <a:spAutoFit/>
              </a:bodyPr>
              <a:lstStyle/>
              <a:p>
                <a:pPr algn="ctr"/>
                <a:r>
                  <a:rPr lang="en-US" sz="2800" b="1" dirty="0">
                    <a:latin typeface="Arial" panose="020B0604020202020204" pitchFamily="34" charset="0"/>
                    <a:cs typeface="Arial" panose="020B0604020202020204" pitchFamily="34" charset="0"/>
                  </a:rPr>
                  <a:t>Misfit function </a:t>
                </a:r>
                <a14:m>
                  <m:oMath xmlns:m="http://schemas.openxmlformats.org/officeDocument/2006/math">
                    <m:r>
                      <a:rPr lang="en-US" sz="2800" b="0" i="1" smtClean="0">
                        <a:latin typeface="Cambria Math" panose="02040503050406030204" pitchFamily="18" charset="0"/>
                        <a:ea typeface="Cambria Math" panose="02040503050406030204" pitchFamily="18" charset="0"/>
                        <a:cs typeface="Arial" panose="020B0604020202020204" pitchFamily="34" charset="0"/>
                      </a:rPr>
                      <m:t>𝜒</m:t>
                    </m:r>
                    <m:r>
                      <a:rPr lang="en-US" sz="2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8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800" b="0" i="1" smtClean="0">
                            <a:latin typeface="Cambria Math" panose="02040503050406030204" pitchFamily="18" charset="0"/>
                            <a:ea typeface="Cambria Math" panose="02040503050406030204" pitchFamily="18" charset="0"/>
                            <a:cs typeface="Arial" panose="020B0604020202020204" pitchFamily="34" charset="0"/>
                          </a:rPr>
                          <m:t>𝑚</m:t>
                        </m:r>
                      </m:e>
                      <m:sub>
                        <m:r>
                          <a:rPr lang="en-US" sz="2800" b="0" i="1" smtClean="0">
                            <a:latin typeface="Cambria Math" panose="02040503050406030204" pitchFamily="18" charset="0"/>
                            <a:ea typeface="Cambria Math" panose="02040503050406030204" pitchFamily="18" charset="0"/>
                            <a:cs typeface="Arial" panose="020B0604020202020204" pitchFamily="34" charset="0"/>
                          </a:rPr>
                          <m:t>1</m:t>
                        </m:r>
                      </m:sub>
                    </m:sSub>
                    <m:r>
                      <a:rPr lang="en-US" sz="2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800" i="1">
                            <a:latin typeface="Cambria Math" panose="02040503050406030204" pitchFamily="18" charset="0"/>
                            <a:ea typeface="Cambria Math" panose="02040503050406030204" pitchFamily="18" charset="0"/>
                            <a:cs typeface="Arial" panose="020B0604020202020204" pitchFamily="34" charset="0"/>
                          </a:rPr>
                        </m:ctrlPr>
                      </m:sSubPr>
                      <m:e>
                        <m:r>
                          <a:rPr lang="en-US" sz="2800" b="0" i="1">
                            <a:latin typeface="Cambria Math" panose="02040503050406030204" pitchFamily="18" charset="0"/>
                            <a:ea typeface="Cambria Math" panose="02040503050406030204" pitchFamily="18" charset="0"/>
                            <a:cs typeface="Arial" panose="020B0604020202020204" pitchFamily="34" charset="0"/>
                          </a:rPr>
                          <m:t>𝑚</m:t>
                        </m:r>
                      </m:e>
                      <m:sub>
                        <m:r>
                          <a:rPr lang="en-US" sz="28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ID" sz="2800" dirty="0">
                  <a:latin typeface="Arial" panose="020B0604020202020204" pitchFamily="34" charset="0"/>
                  <a:cs typeface="Arial" panose="020B0604020202020204" pitchFamily="34" charset="0"/>
                </a:endParaRPr>
              </a:p>
            </p:txBody>
          </p:sp>
        </mc:Choice>
        <mc:Fallback>
          <p:sp>
            <p:nvSpPr>
              <p:cNvPr id="21" name="TextBox 20">
                <a:extLst>
                  <a:ext uri="{FF2B5EF4-FFF2-40B4-BE49-F238E27FC236}">
                    <a16:creationId xmlns:a16="http://schemas.microsoft.com/office/drawing/2014/main" id="{D9D8AA98-DD21-4E3D-A98B-BB49C5A2F5D8}"/>
                  </a:ext>
                </a:extLst>
              </p:cNvPr>
              <p:cNvSpPr txBox="1">
                <a:spLocks noRot="1" noChangeAspect="1" noMove="1" noResize="1" noEditPoints="1" noAdjustHandles="1" noChangeArrowheads="1" noChangeShapeType="1" noTextEdit="1"/>
              </p:cNvSpPr>
              <p:nvPr/>
            </p:nvSpPr>
            <p:spPr>
              <a:xfrm>
                <a:off x="12406442" y="1096787"/>
                <a:ext cx="2682453" cy="954107"/>
              </a:xfrm>
              <a:prstGeom prst="rect">
                <a:avLst/>
              </a:prstGeom>
              <a:blipFill>
                <a:blip r:embed="rId6"/>
                <a:stretch>
                  <a:fillRect l="-2955" t="-7051" r="-7500"/>
                </a:stretch>
              </a:blipFill>
            </p:spPr>
            <p:txBody>
              <a:bodyPr/>
              <a:lstStyle/>
              <a:p>
                <a:r>
                  <a:rPr lang="en-ID">
                    <a:noFill/>
                  </a:rPr>
                  <a:t> </a:t>
                </a:r>
              </a:p>
            </p:txBody>
          </p:sp>
        </mc:Fallback>
      </mc:AlternateContent>
      <p:sp>
        <p:nvSpPr>
          <p:cNvPr id="22" name="TextBox 21">
            <a:extLst>
              <a:ext uri="{FF2B5EF4-FFF2-40B4-BE49-F238E27FC236}">
                <a16:creationId xmlns:a16="http://schemas.microsoft.com/office/drawing/2014/main" id="{75369E23-7D41-4A4A-9B8F-73D39056A7D2}"/>
              </a:ext>
            </a:extLst>
          </p:cNvPr>
          <p:cNvSpPr txBox="1"/>
          <p:nvPr/>
        </p:nvSpPr>
        <p:spPr>
          <a:xfrm>
            <a:off x="2800507" y="4093561"/>
            <a:ext cx="4183927" cy="523220"/>
          </a:xfrm>
          <a:prstGeom prst="rect">
            <a:avLst/>
          </a:prstGeom>
          <a:solidFill>
            <a:schemeClr val="bg1"/>
          </a:solidFill>
        </p:spPr>
        <p:txBody>
          <a:bodyPr wrap="square" rtlCol="0">
            <a:spAutoFit/>
          </a:bodyPr>
          <a:lstStyle/>
          <a:p>
            <a:r>
              <a:rPr lang="en-US" sz="2800" b="1" dirty="0">
                <a:latin typeface="Arial" panose="020B0604020202020204" pitchFamily="34" charset="0"/>
                <a:cs typeface="Arial" panose="020B0604020202020204" pitchFamily="34" charset="0"/>
              </a:rPr>
              <a:t>Linear forward problem</a:t>
            </a:r>
            <a:endParaRPr lang="en-ID" sz="28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E469BE-5E1A-489F-8246-14DA62A9FF3F}"/>
                  </a:ext>
                </a:extLst>
              </p:cNvPr>
              <p:cNvSpPr txBox="1"/>
              <p:nvPr/>
            </p:nvSpPr>
            <p:spPr>
              <a:xfrm>
                <a:off x="11658600" y="8410786"/>
                <a:ext cx="2628316" cy="9115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D" sz="2800" i="1" smtClean="0">
                              <a:latin typeface="Cambria Math" panose="02040503050406030204" pitchFamily="18" charset="0"/>
                            </a:rPr>
                          </m:ctrlPr>
                        </m:fPr>
                        <m:num>
                          <m:r>
                            <a:rPr lang="en-ID" sz="2800" i="1" smtClean="0">
                              <a:latin typeface="Cambria Math" panose="02040503050406030204" pitchFamily="18" charset="0"/>
                            </a:rPr>
                            <m:t>𝜕</m:t>
                          </m:r>
                          <m:r>
                            <a:rPr lang="en-ID" sz="2800" i="1" smtClean="0">
                              <a:latin typeface="Cambria Math" panose="02040503050406030204" pitchFamily="18" charset="0"/>
                              <a:ea typeface="Cambria Math" panose="02040503050406030204" pitchFamily="18" charset="0"/>
                            </a:rPr>
                            <m:t>𝜒</m:t>
                          </m:r>
                        </m:num>
                        <m:den>
                          <m:r>
                            <a:rPr lang="en-ID" sz="2800" i="1" smtClean="0">
                              <a:latin typeface="Cambria Math" panose="02040503050406030204" pitchFamily="18" charset="0"/>
                            </a:rPr>
                            <m:t>𝜕</m:t>
                          </m:r>
                          <m:r>
                            <a:rPr lang="en-US" sz="2800" b="1" i="1" smtClean="0">
                              <a:latin typeface="Cambria Math" panose="02040503050406030204" pitchFamily="18" charset="0"/>
                            </a:rPr>
                            <m:t>𝒎</m:t>
                          </m:r>
                        </m:den>
                      </m:f>
                      <m:r>
                        <a:rPr lang="en-US" sz="2800" b="0" i="1" smtClean="0">
                          <a:latin typeface="Cambria Math" panose="02040503050406030204" pitchFamily="18" charset="0"/>
                        </a:rPr>
                        <m:t>=</m:t>
                      </m:r>
                      <m:r>
                        <a:rPr lang="en-US" sz="2800" b="1" i="1" smtClean="0">
                          <a:latin typeface="Cambria Math" panose="02040503050406030204" pitchFamily="18" charset="0"/>
                        </a:rPr>
                        <m:t>𝒈</m:t>
                      </m:r>
                    </m:oMath>
                  </m:oMathPara>
                </a14:m>
                <a:endParaRPr lang="en-ID" b="1" dirty="0"/>
              </a:p>
            </p:txBody>
          </p:sp>
        </mc:Choice>
        <mc:Fallback xmlns="">
          <p:sp>
            <p:nvSpPr>
              <p:cNvPr id="6" name="TextBox 5">
                <a:extLst>
                  <a:ext uri="{FF2B5EF4-FFF2-40B4-BE49-F238E27FC236}">
                    <a16:creationId xmlns:a16="http://schemas.microsoft.com/office/drawing/2014/main" id="{B7E469BE-5E1A-489F-8246-14DA62A9FF3F}"/>
                  </a:ext>
                </a:extLst>
              </p:cNvPr>
              <p:cNvSpPr txBox="1">
                <a:spLocks noRot="1" noChangeAspect="1" noMove="1" noResize="1" noEditPoints="1" noAdjustHandles="1" noChangeArrowheads="1" noChangeShapeType="1" noTextEdit="1"/>
              </p:cNvSpPr>
              <p:nvPr/>
            </p:nvSpPr>
            <p:spPr>
              <a:xfrm>
                <a:off x="11658600" y="8410786"/>
                <a:ext cx="2628316" cy="911596"/>
              </a:xfrm>
              <a:prstGeom prst="rect">
                <a:avLst/>
              </a:prstGeom>
              <a:blipFill>
                <a:blip r:embed="rId7"/>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AFAD6F-F232-47EE-BAA6-AA5BA6557E5C}"/>
                  </a:ext>
                </a:extLst>
              </p:cNvPr>
              <p:cNvSpPr txBox="1"/>
              <p:nvPr/>
            </p:nvSpPr>
            <p:spPr>
              <a:xfrm>
                <a:off x="10569635" y="9528558"/>
                <a:ext cx="4362964" cy="5342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𝒎</m:t>
                          </m:r>
                        </m:e>
                        <m:sup>
                          <m:r>
                            <a:rPr lang="en-US" sz="2800" b="1" i="1" smtClean="0">
                              <a:latin typeface="Cambria Math" panose="02040503050406030204" pitchFamily="18" charset="0"/>
                            </a:rPr>
                            <m:t>𝒊</m:t>
                          </m:r>
                          <m:r>
                            <a:rPr lang="en-US" sz="2800" b="1" i="1" smtClean="0">
                              <a:latin typeface="Cambria Math" panose="02040503050406030204" pitchFamily="18" charset="0"/>
                            </a:rPr>
                            <m:t>+</m:t>
                          </m:r>
                          <m:r>
                            <a:rPr lang="en-US" sz="2800" b="1" i="1" smtClean="0">
                              <a:latin typeface="Cambria Math" panose="02040503050406030204" pitchFamily="18" charset="0"/>
                            </a:rPr>
                            <m:t>𝟏</m:t>
                          </m:r>
                        </m:sup>
                      </m:sSup>
                      <m:r>
                        <a:rPr lang="en-US" sz="2800" b="1" i="1" smtClean="0">
                          <a:latin typeface="Cambria Math" panose="02040503050406030204" pitchFamily="18" charset="0"/>
                        </a:rPr>
                        <m:t>=</m:t>
                      </m:r>
                      <m:sSup>
                        <m:sSupPr>
                          <m:ctrlPr>
                            <a:rPr lang="en-US" sz="2800" b="1" i="1">
                              <a:latin typeface="Cambria Math" panose="02040503050406030204" pitchFamily="18" charset="0"/>
                            </a:rPr>
                          </m:ctrlPr>
                        </m:sSupPr>
                        <m:e>
                          <m:r>
                            <a:rPr lang="en-US" sz="2800" b="1" i="1">
                              <a:latin typeface="Cambria Math" panose="02040503050406030204" pitchFamily="18" charset="0"/>
                            </a:rPr>
                            <m:t>𝒎</m:t>
                          </m:r>
                        </m:e>
                        <m:sup>
                          <m:r>
                            <a:rPr lang="en-US" sz="2800" b="1" i="1">
                              <a:latin typeface="Cambria Math" panose="02040503050406030204" pitchFamily="18" charset="0"/>
                            </a:rPr>
                            <m:t>𝒊</m:t>
                          </m:r>
                        </m:sup>
                      </m:sSup>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𝜶</m:t>
                      </m:r>
                      <m:r>
                        <a:rPr lang="en-US" sz="2800" b="1" i="1" smtClean="0">
                          <a:latin typeface="Cambria Math" panose="02040503050406030204" pitchFamily="18" charset="0"/>
                        </a:rPr>
                        <m:t>𝒈</m:t>
                      </m:r>
                    </m:oMath>
                  </m:oMathPara>
                </a14:m>
                <a:endParaRPr lang="en-ID" b="1" dirty="0"/>
              </a:p>
            </p:txBody>
          </p:sp>
        </mc:Choice>
        <mc:Fallback xmlns="">
          <p:sp>
            <p:nvSpPr>
              <p:cNvPr id="23" name="TextBox 22">
                <a:extLst>
                  <a:ext uri="{FF2B5EF4-FFF2-40B4-BE49-F238E27FC236}">
                    <a16:creationId xmlns:a16="http://schemas.microsoft.com/office/drawing/2014/main" id="{91AFAD6F-F232-47EE-BAA6-AA5BA6557E5C}"/>
                  </a:ext>
                </a:extLst>
              </p:cNvPr>
              <p:cNvSpPr txBox="1">
                <a:spLocks noRot="1" noChangeAspect="1" noMove="1" noResize="1" noEditPoints="1" noAdjustHandles="1" noChangeArrowheads="1" noChangeShapeType="1" noTextEdit="1"/>
              </p:cNvSpPr>
              <p:nvPr/>
            </p:nvSpPr>
            <p:spPr>
              <a:xfrm>
                <a:off x="10569635" y="9528558"/>
                <a:ext cx="4362964" cy="534249"/>
              </a:xfrm>
              <a:prstGeom prst="rect">
                <a:avLst/>
              </a:prstGeom>
              <a:blipFill>
                <a:blip r:embed="rId8"/>
                <a:stretch>
                  <a:fillRect/>
                </a:stretch>
              </a:blipFill>
            </p:spPr>
            <p:txBody>
              <a:bodyPr/>
              <a:lstStyle/>
              <a:p>
                <a:r>
                  <a:rPr lang="en-ID">
                    <a:noFill/>
                  </a:rPr>
                  <a:t> </a:t>
                </a:r>
              </a:p>
            </p:txBody>
          </p:sp>
        </mc:Fallback>
      </mc:AlternateContent>
    </p:spTree>
    <p:extLst>
      <p:ext uri="{BB962C8B-B14F-4D97-AF65-F5344CB8AC3E}">
        <p14:creationId xmlns:p14="http://schemas.microsoft.com/office/powerpoint/2010/main" val="62272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21" grpId="0" animBg="1"/>
      <p:bldP spid="6"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Diagram&#10;&#10;Description automatically generated with low confidence">
            <a:extLst>
              <a:ext uri="{FF2B5EF4-FFF2-40B4-BE49-F238E27FC236}">
                <a16:creationId xmlns:a16="http://schemas.microsoft.com/office/drawing/2014/main" id="{34633502-D124-4271-8719-343E8AA376E1}"/>
              </a:ext>
            </a:extLst>
          </p:cNvPr>
          <p:cNvPicPr>
            <a:picLocks noChangeAspect="1"/>
          </p:cNvPicPr>
          <p:nvPr/>
        </p:nvPicPr>
        <p:blipFill>
          <a:blip r:embed="rId2"/>
          <a:stretch>
            <a:fillRect/>
          </a:stretch>
        </p:blipFill>
        <p:spPr>
          <a:xfrm>
            <a:off x="3857386" y="5138408"/>
            <a:ext cx="10206480" cy="139212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027F34D-7E42-47C9-B4EA-2583BA475341}"/>
              </a:ext>
            </a:extLst>
          </p:cNvPr>
          <p:cNvPicPr>
            <a:picLocks noChangeAspect="1"/>
          </p:cNvPicPr>
          <p:nvPr/>
        </p:nvPicPr>
        <p:blipFill>
          <a:blip r:embed="rId3"/>
          <a:stretch>
            <a:fillRect/>
          </a:stretch>
        </p:blipFill>
        <p:spPr>
          <a:xfrm>
            <a:off x="4940643" y="2635095"/>
            <a:ext cx="6882714" cy="1184540"/>
          </a:xfrm>
          <a:prstGeom prst="rect">
            <a:avLst/>
          </a:prstGeom>
        </p:spPr>
      </p:pic>
      <p:sp>
        <p:nvSpPr>
          <p:cNvPr id="3" name="Title 2">
            <a:extLst>
              <a:ext uri="{FF2B5EF4-FFF2-40B4-BE49-F238E27FC236}">
                <a16:creationId xmlns:a16="http://schemas.microsoft.com/office/drawing/2014/main" id="{155E7B22-8ED2-45A6-8521-18D5F20247FD}"/>
              </a:ext>
            </a:extLst>
          </p:cNvPr>
          <p:cNvSpPr>
            <a:spLocks noGrp="1"/>
          </p:cNvSpPr>
          <p:nvPr>
            <p:ph type="title"/>
          </p:nvPr>
        </p:nvSpPr>
        <p:spPr>
          <a:xfrm>
            <a:off x="2133600" y="840521"/>
            <a:ext cx="12496800" cy="1146176"/>
          </a:xfrm>
        </p:spPr>
        <p:txBody>
          <a:bodyPr/>
          <a:lstStyle/>
          <a:p>
            <a:r>
              <a:rPr lang="en-US" dirty="0"/>
              <a:t>Misfit functional</a:t>
            </a:r>
            <a:endParaRPr lang="en-ID" i="1" dirty="0"/>
          </a:p>
        </p:txBody>
      </p:sp>
      <p:sp>
        <p:nvSpPr>
          <p:cNvPr id="5" name="Slide Number Placeholder 4">
            <a:extLst>
              <a:ext uri="{FF2B5EF4-FFF2-40B4-BE49-F238E27FC236}">
                <a16:creationId xmlns:a16="http://schemas.microsoft.com/office/drawing/2014/main" id="{9209A37A-6BE0-4C1F-ACA5-D920115C8067}"/>
              </a:ext>
            </a:extLst>
          </p:cNvPr>
          <p:cNvSpPr>
            <a:spLocks noGrp="1"/>
          </p:cNvSpPr>
          <p:nvPr>
            <p:ph type="sldNum" sz="quarter" idx="4"/>
          </p:nvPr>
        </p:nvSpPr>
        <p:spPr/>
        <p:txBody>
          <a:bodyPr/>
          <a:lstStyle/>
          <a:p>
            <a:fld id="{9D2B931B-9A15-40DA-A066-61C67E85B59C}" type="slidenum">
              <a:rPr lang="en-ID" smtClean="0"/>
              <a:pPr/>
              <a:t>6</a:t>
            </a:fld>
            <a:endParaRPr lang="en-ID" dirty="0"/>
          </a:p>
        </p:txBody>
      </p:sp>
      <p:sp>
        <p:nvSpPr>
          <p:cNvPr id="8" name="TextBox 7">
            <a:extLst>
              <a:ext uri="{FF2B5EF4-FFF2-40B4-BE49-F238E27FC236}">
                <a16:creationId xmlns:a16="http://schemas.microsoft.com/office/drawing/2014/main" id="{2CEE448F-654C-4FAD-97AB-379A976D90A1}"/>
              </a:ext>
            </a:extLst>
          </p:cNvPr>
          <p:cNvSpPr txBox="1"/>
          <p:nvPr/>
        </p:nvSpPr>
        <p:spPr>
          <a:xfrm>
            <a:off x="14622981" y="7473857"/>
            <a:ext cx="821386" cy="1107996"/>
          </a:xfrm>
          <a:prstGeom prst="rect">
            <a:avLst/>
          </a:prstGeom>
          <a:solidFill>
            <a:schemeClr val="bg1"/>
          </a:solidFill>
        </p:spPr>
        <p:txBody>
          <a:bodyPr wrap="square" rtlCol="0">
            <a:spAutoFit/>
          </a:bodyPr>
          <a:lstStyle/>
          <a:p>
            <a:r>
              <a:rPr lang="en-US" sz="6600" dirty="0">
                <a:solidFill>
                  <a:srgbClr val="FF0000"/>
                </a:solidFill>
                <a:latin typeface="Arial" panose="020B0604020202020204" pitchFamily="34" charset="0"/>
                <a:cs typeface="Arial" panose="020B0604020202020204" pitchFamily="34" charset="0"/>
              </a:rPr>
              <a:t>?</a:t>
            </a:r>
            <a:endParaRPr lang="en-ID" sz="6600" dirty="0">
              <a:solidFill>
                <a:srgbClr val="FF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0BFAEC87-9C6B-47D3-A0AF-9F24FB3CA8FA}"/>
              </a:ext>
            </a:extLst>
          </p:cNvPr>
          <p:cNvSpPr txBox="1"/>
          <p:nvPr/>
        </p:nvSpPr>
        <p:spPr>
          <a:xfrm>
            <a:off x="12123765" y="8508220"/>
            <a:ext cx="1752600" cy="523220"/>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Source</a:t>
            </a:r>
            <a:endParaRPr lang="en-ID" sz="2800"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3685234-72E2-4395-8469-6A96EC76A77F}"/>
              </a:ext>
            </a:extLst>
          </p:cNvPr>
          <p:cNvSpPr txBox="1"/>
          <p:nvPr/>
        </p:nvSpPr>
        <p:spPr>
          <a:xfrm>
            <a:off x="7859456" y="8469248"/>
            <a:ext cx="2704468" cy="523220"/>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Elastic modulus</a:t>
            </a:r>
            <a:endParaRPr lang="en-ID" sz="2800" i="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2480B79-04A2-4019-94B1-32912E467FA5}"/>
              </a:ext>
            </a:extLst>
          </p:cNvPr>
          <p:cNvSpPr txBox="1"/>
          <p:nvPr/>
        </p:nvSpPr>
        <p:spPr>
          <a:xfrm>
            <a:off x="6256158" y="6923387"/>
            <a:ext cx="2704468" cy="523220"/>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displacement</a:t>
            </a:r>
            <a:endParaRPr lang="en-ID" sz="2800" i="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0BB094B-E644-468E-871D-6E7A5BB797EA}"/>
              </a:ext>
            </a:extLst>
          </p:cNvPr>
          <p:cNvSpPr txBox="1"/>
          <p:nvPr/>
        </p:nvSpPr>
        <p:spPr>
          <a:xfrm>
            <a:off x="5023770" y="8315143"/>
            <a:ext cx="1538250" cy="523220"/>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density</a:t>
            </a:r>
            <a:endParaRPr lang="en-ID" sz="2800" i="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0C869B0-F1F7-4452-8DDF-99CAC2BC6F66}"/>
              </a:ext>
            </a:extLst>
          </p:cNvPr>
          <p:cNvSpPr txBox="1"/>
          <p:nvPr/>
        </p:nvSpPr>
        <p:spPr>
          <a:xfrm>
            <a:off x="1734670" y="2892916"/>
            <a:ext cx="3171337"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Waveform misfit :</a:t>
            </a:r>
            <a:endParaRPr lang="en-ID" sz="28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07C8867-1214-41DF-89D6-B8ABCED76897}"/>
              </a:ext>
            </a:extLst>
          </p:cNvPr>
          <p:cNvSpPr txBox="1"/>
          <p:nvPr/>
        </p:nvSpPr>
        <p:spPr>
          <a:xfrm>
            <a:off x="6798516" y="3709669"/>
            <a:ext cx="2331155" cy="707886"/>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Synthetic waveform</a:t>
            </a:r>
            <a:endParaRPr lang="en-ID" sz="2000" dirty="0">
              <a:solidFill>
                <a:srgbClr val="FF000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342E4B2-249E-4099-BE9C-074E05CE55A3}"/>
              </a:ext>
            </a:extLst>
          </p:cNvPr>
          <p:cNvSpPr txBox="1"/>
          <p:nvPr/>
        </p:nvSpPr>
        <p:spPr>
          <a:xfrm>
            <a:off x="10084723" y="3709669"/>
            <a:ext cx="2859256" cy="40011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Observed waveform</a:t>
            </a:r>
            <a:endParaRPr lang="en-ID" sz="2000" dirty="0">
              <a:solidFill>
                <a:srgbClr val="FF0000"/>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015B846A-8564-495E-882A-479B87D48A3F}"/>
              </a:ext>
            </a:extLst>
          </p:cNvPr>
          <p:cNvCxnSpPr>
            <a:cxnSpLocks/>
          </p:cNvCxnSpPr>
          <p:nvPr/>
        </p:nvCxnSpPr>
        <p:spPr>
          <a:xfrm flipV="1">
            <a:off x="9982200" y="6064419"/>
            <a:ext cx="1820935" cy="1288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E1E031B-51F6-4A9D-B503-1FB88E4DB6E2}"/>
              </a:ext>
            </a:extLst>
          </p:cNvPr>
          <p:cNvPicPr>
            <a:picLocks noChangeAspect="1"/>
          </p:cNvPicPr>
          <p:nvPr/>
        </p:nvPicPr>
        <p:blipFill>
          <a:blip r:embed="rId4"/>
          <a:stretch>
            <a:fillRect/>
          </a:stretch>
        </p:blipFill>
        <p:spPr>
          <a:xfrm>
            <a:off x="6295255" y="7660674"/>
            <a:ext cx="8402496" cy="847546"/>
          </a:xfrm>
          <a:prstGeom prst="rect">
            <a:avLst/>
          </a:prstGeom>
        </p:spPr>
      </p:pic>
      <p:sp>
        <p:nvSpPr>
          <p:cNvPr id="25" name="TextBox 24">
            <a:extLst>
              <a:ext uri="{FF2B5EF4-FFF2-40B4-BE49-F238E27FC236}">
                <a16:creationId xmlns:a16="http://schemas.microsoft.com/office/drawing/2014/main" id="{1510B836-3785-4900-8553-F9B5C0CCD7CB}"/>
              </a:ext>
            </a:extLst>
          </p:cNvPr>
          <p:cNvSpPr txBox="1"/>
          <p:nvPr/>
        </p:nvSpPr>
        <p:spPr>
          <a:xfrm>
            <a:off x="1846144" y="5356533"/>
            <a:ext cx="2011242" cy="707886"/>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Derivative of misfit functional</a:t>
            </a:r>
            <a:endParaRPr lang="en-ID" sz="20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951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5" grpId="0"/>
      <p:bldP spid="16"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E0B1F1-977C-423D-9BF0-89081AC68BD9}"/>
              </a:ext>
            </a:extLst>
          </p:cNvPr>
          <p:cNvSpPr>
            <a:spLocks noGrp="1"/>
          </p:cNvSpPr>
          <p:nvPr>
            <p:ph sz="quarter" idx="10"/>
          </p:nvPr>
        </p:nvSpPr>
        <p:spPr>
          <a:xfrm>
            <a:off x="2114550" y="2628900"/>
            <a:ext cx="14248800" cy="5918200"/>
          </a:xfrm>
        </p:spPr>
        <p:txBody>
          <a:bodyPr>
            <a:normAutofit/>
          </a:bodyPr>
          <a:lstStyle/>
          <a:p>
            <a:r>
              <a:rPr lang="en-US" sz="3600" dirty="0"/>
              <a:t>Method to calculate gradient of misfit functional with respect to model parameters</a:t>
            </a:r>
            <a:endParaRPr lang="en-ID" sz="3600" dirty="0"/>
          </a:p>
        </p:txBody>
      </p:sp>
      <p:sp>
        <p:nvSpPr>
          <p:cNvPr id="3" name="Title 2">
            <a:extLst>
              <a:ext uri="{FF2B5EF4-FFF2-40B4-BE49-F238E27FC236}">
                <a16:creationId xmlns:a16="http://schemas.microsoft.com/office/drawing/2014/main" id="{33C4368D-2A85-4D1C-9977-30D16819C82F}"/>
              </a:ext>
            </a:extLst>
          </p:cNvPr>
          <p:cNvSpPr>
            <a:spLocks noGrp="1"/>
          </p:cNvSpPr>
          <p:nvPr>
            <p:ph type="title"/>
          </p:nvPr>
        </p:nvSpPr>
        <p:spPr/>
        <p:txBody>
          <a:bodyPr/>
          <a:lstStyle/>
          <a:p>
            <a:r>
              <a:rPr lang="en-US" dirty="0"/>
              <a:t>Adjoint state method</a:t>
            </a:r>
            <a:endParaRPr lang="en-ID" dirty="0"/>
          </a:p>
        </p:txBody>
      </p:sp>
      <p:sp>
        <p:nvSpPr>
          <p:cNvPr id="5" name="Slide Number Placeholder 4">
            <a:extLst>
              <a:ext uri="{FF2B5EF4-FFF2-40B4-BE49-F238E27FC236}">
                <a16:creationId xmlns:a16="http://schemas.microsoft.com/office/drawing/2014/main" id="{294270F0-037C-4E27-B6BC-31F24F9017A6}"/>
              </a:ext>
            </a:extLst>
          </p:cNvPr>
          <p:cNvSpPr>
            <a:spLocks noGrp="1"/>
          </p:cNvSpPr>
          <p:nvPr>
            <p:ph type="sldNum" sz="quarter" idx="4"/>
          </p:nvPr>
        </p:nvSpPr>
        <p:spPr/>
        <p:txBody>
          <a:bodyPr/>
          <a:lstStyle/>
          <a:p>
            <a:fld id="{9D2B931B-9A15-40DA-A066-61C67E85B59C}" type="slidenum">
              <a:rPr lang="en-ID" smtClean="0"/>
              <a:pPr/>
              <a:t>7</a:t>
            </a:fld>
            <a:endParaRPr lang="en-ID" dirty="0"/>
          </a:p>
        </p:txBody>
      </p:sp>
      <p:sp>
        <p:nvSpPr>
          <p:cNvPr id="6" name="Rectangle 5">
            <a:extLst>
              <a:ext uri="{FF2B5EF4-FFF2-40B4-BE49-F238E27FC236}">
                <a16:creationId xmlns:a16="http://schemas.microsoft.com/office/drawing/2014/main" id="{9FD9BDBB-ED93-48E9-AF60-B69B75040D02}"/>
              </a:ext>
            </a:extLst>
          </p:cNvPr>
          <p:cNvSpPr/>
          <p:nvPr/>
        </p:nvSpPr>
        <p:spPr>
          <a:xfrm>
            <a:off x="869139" y="5423556"/>
            <a:ext cx="2286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Define misfit functional</a:t>
            </a:r>
            <a:endParaRPr lang="en-ID" sz="20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CCE72DE0-B09C-44C2-99CE-1D2BF4BAEA1D}"/>
              </a:ext>
            </a:extLst>
          </p:cNvPr>
          <p:cNvSpPr/>
          <p:nvPr/>
        </p:nvSpPr>
        <p:spPr>
          <a:xfrm>
            <a:off x="4375946" y="5200150"/>
            <a:ext cx="2836050" cy="127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Take variation of misfit functional with respect to desired parameters</a:t>
            </a:r>
            <a:endParaRPr lang="en-ID" sz="2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86605D8-729D-4718-9F4A-9CC8EA9DCD05}"/>
              </a:ext>
            </a:extLst>
          </p:cNvPr>
          <p:cNvSpPr/>
          <p:nvPr/>
        </p:nvSpPr>
        <p:spPr>
          <a:xfrm>
            <a:off x="11810670" y="5399311"/>
            <a:ext cx="2286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Run Adjoint simulation</a:t>
            </a:r>
            <a:endParaRPr lang="en-ID" sz="2000" dirty="0">
              <a:latin typeface="Arial" panose="020B0604020202020204" pitchFamily="34" charset="0"/>
              <a:cs typeface="Arial" panose="020B0604020202020204" pitchFamily="34" charset="0"/>
            </a:endParaRPr>
          </a:p>
        </p:txBody>
      </p:sp>
      <p:sp>
        <p:nvSpPr>
          <p:cNvPr id="10" name="Parallelogram 9">
            <a:extLst>
              <a:ext uri="{FF2B5EF4-FFF2-40B4-BE49-F238E27FC236}">
                <a16:creationId xmlns:a16="http://schemas.microsoft.com/office/drawing/2014/main" id="{61C9DA24-9CC7-421F-BA42-BA5FFB228042}"/>
              </a:ext>
            </a:extLst>
          </p:cNvPr>
          <p:cNvSpPr/>
          <p:nvPr/>
        </p:nvSpPr>
        <p:spPr>
          <a:xfrm>
            <a:off x="14949086" y="5321300"/>
            <a:ext cx="2454853" cy="98194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Adjoint wavefield</a:t>
            </a:r>
            <a:endParaRPr lang="en-ID" sz="2000" dirty="0">
              <a:latin typeface="Arial" panose="020B0604020202020204" pitchFamily="34" charset="0"/>
              <a:cs typeface="Arial" panose="020B0604020202020204" pitchFamily="34" charset="0"/>
            </a:endParaRPr>
          </a:p>
        </p:txBody>
      </p:sp>
      <p:sp>
        <p:nvSpPr>
          <p:cNvPr id="11" name="Parallelogram 10">
            <a:extLst>
              <a:ext uri="{FF2B5EF4-FFF2-40B4-BE49-F238E27FC236}">
                <a16:creationId xmlns:a16="http://schemas.microsoft.com/office/drawing/2014/main" id="{B7EA1B58-BA1F-470B-ABA1-AD137C268EE6}"/>
              </a:ext>
            </a:extLst>
          </p:cNvPr>
          <p:cNvSpPr/>
          <p:nvPr/>
        </p:nvSpPr>
        <p:spPr>
          <a:xfrm>
            <a:off x="8344759" y="5321301"/>
            <a:ext cx="2454853" cy="98194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Define adjoint source</a:t>
            </a:r>
            <a:endParaRPr lang="en-ID" sz="2000"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CCE8D4BB-4B62-41F5-9AB8-94C4ECA831D8}"/>
              </a:ext>
            </a:extLst>
          </p:cNvPr>
          <p:cNvCxnSpPr>
            <a:stCxn id="6" idx="3"/>
            <a:endCxn id="7" idx="1"/>
          </p:cNvCxnSpPr>
          <p:nvPr/>
        </p:nvCxnSpPr>
        <p:spPr>
          <a:xfrm flipV="1">
            <a:off x="3155139" y="5839191"/>
            <a:ext cx="1220807" cy="34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AE0B28B-580C-4C66-B4B0-61E272798373}"/>
              </a:ext>
            </a:extLst>
          </p:cNvPr>
          <p:cNvCxnSpPr>
            <a:stCxn id="7" idx="3"/>
            <a:endCxn id="11" idx="5"/>
          </p:cNvCxnSpPr>
          <p:nvPr/>
        </p:nvCxnSpPr>
        <p:spPr>
          <a:xfrm flipV="1">
            <a:off x="7211996" y="5812272"/>
            <a:ext cx="1255506" cy="269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4E12A8-A678-4C93-95AD-51C4E79CA012}"/>
              </a:ext>
            </a:extLst>
          </p:cNvPr>
          <p:cNvCxnSpPr>
            <a:stCxn id="11" idx="2"/>
            <a:endCxn id="9" idx="1"/>
          </p:cNvCxnSpPr>
          <p:nvPr/>
        </p:nvCxnSpPr>
        <p:spPr>
          <a:xfrm>
            <a:off x="10676869" y="5812272"/>
            <a:ext cx="1133801" cy="61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797295-B9B2-4C5A-AD04-90F730E3C15F}"/>
              </a:ext>
            </a:extLst>
          </p:cNvPr>
          <p:cNvCxnSpPr>
            <a:stCxn id="9" idx="3"/>
            <a:endCxn id="10" idx="5"/>
          </p:cNvCxnSpPr>
          <p:nvPr/>
        </p:nvCxnSpPr>
        <p:spPr>
          <a:xfrm flipV="1">
            <a:off x="14096670" y="5812271"/>
            <a:ext cx="975159" cy="6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71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0A63489-9EA0-4966-BA82-69557058DE41}"/>
              </a:ext>
            </a:extLst>
          </p:cNvPr>
          <p:cNvPicPr>
            <a:picLocks noChangeAspect="1"/>
          </p:cNvPicPr>
          <p:nvPr/>
        </p:nvPicPr>
        <p:blipFill>
          <a:blip r:embed="rId2"/>
          <a:stretch>
            <a:fillRect/>
          </a:stretch>
        </p:blipFill>
        <p:spPr>
          <a:xfrm>
            <a:off x="2362200" y="2164653"/>
            <a:ext cx="6668658" cy="1146176"/>
          </a:xfrm>
          <a:prstGeom prst="rect">
            <a:avLst/>
          </a:prstGeom>
        </p:spPr>
      </p:pic>
      <p:sp>
        <p:nvSpPr>
          <p:cNvPr id="3" name="Title 2">
            <a:extLst>
              <a:ext uri="{FF2B5EF4-FFF2-40B4-BE49-F238E27FC236}">
                <a16:creationId xmlns:a16="http://schemas.microsoft.com/office/drawing/2014/main" id="{9F16464C-1F92-496C-81E9-D93D500A4D6E}"/>
              </a:ext>
            </a:extLst>
          </p:cNvPr>
          <p:cNvSpPr>
            <a:spLocks noGrp="1"/>
          </p:cNvSpPr>
          <p:nvPr>
            <p:ph type="title"/>
          </p:nvPr>
        </p:nvSpPr>
        <p:spPr>
          <a:xfrm>
            <a:off x="685800" y="547689"/>
            <a:ext cx="13944600" cy="1146176"/>
          </a:xfrm>
        </p:spPr>
        <p:txBody>
          <a:bodyPr/>
          <a:lstStyle/>
          <a:p>
            <a:r>
              <a:rPr lang="en-US" dirty="0"/>
              <a:t>Kernel Gallery (elastic parameter kernel)</a:t>
            </a:r>
            <a:endParaRPr lang="en-ID" dirty="0"/>
          </a:p>
        </p:txBody>
      </p:sp>
      <p:sp>
        <p:nvSpPr>
          <p:cNvPr id="4" name="Footer Placeholder 3">
            <a:extLst>
              <a:ext uri="{FF2B5EF4-FFF2-40B4-BE49-F238E27FC236}">
                <a16:creationId xmlns:a16="http://schemas.microsoft.com/office/drawing/2014/main" id="{90980FFA-F1CA-4109-9CA8-A21F84B6565D}"/>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AB2CC9F6-0CB7-415C-AD74-4DA363DFAF15}"/>
              </a:ext>
            </a:extLst>
          </p:cNvPr>
          <p:cNvSpPr>
            <a:spLocks noGrp="1"/>
          </p:cNvSpPr>
          <p:nvPr>
            <p:ph type="sldNum" sz="quarter" idx="4"/>
          </p:nvPr>
        </p:nvSpPr>
        <p:spPr/>
        <p:txBody>
          <a:bodyPr/>
          <a:lstStyle/>
          <a:p>
            <a:fld id="{9D2B931B-9A15-40DA-A066-61C67E85B59C}" type="slidenum">
              <a:rPr lang="en-ID" smtClean="0"/>
              <a:pPr/>
              <a:t>8</a:t>
            </a:fld>
            <a:endParaRPr lang="en-ID" dirty="0"/>
          </a:p>
        </p:txBody>
      </p:sp>
      <p:pic>
        <p:nvPicPr>
          <p:cNvPr id="8" name="Picture 7">
            <a:extLst>
              <a:ext uri="{FF2B5EF4-FFF2-40B4-BE49-F238E27FC236}">
                <a16:creationId xmlns:a16="http://schemas.microsoft.com/office/drawing/2014/main" id="{D6AB331C-BE0F-4002-9CDB-F00ECB87E609}"/>
              </a:ext>
            </a:extLst>
          </p:cNvPr>
          <p:cNvPicPr>
            <a:picLocks noChangeAspect="1"/>
          </p:cNvPicPr>
          <p:nvPr/>
        </p:nvPicPr>
        <p:blipFill>
          <a:blip r:embed="rId3"/>
          <a:stretch>
            <a:fillRect/>
          </a:stretch>
        </p:blipFill>
        <p:spPr>
          <a:xfrm>
            <a:off x="1438356" y="4845142"/>
            <a:ext cx="5132423" cy="5110790"/>
          </a:xfrm>
          <a:prstGeom prst="rect">
            <a:avLst/>
          </a:prstGeom>
        </p:spPr>
      </p:pic>
      <p:pic>
        <p:nvPicPr>
          <p:cNvPr id="11" name="Picture 10">
            <a:extLst>
              <a:ext uri="{FF2B5EF4-FFF2-40B4-BE49-F238E27FC236}">
                <a16:creationId xmlns:a16="http://schemas.microsoft.com/office/drawing/2014/main" id="{E5AF3E2F-BDE6-43E7-A130-A773ADDACB76}"/>
              </a:ext>
            </a:extLst>
          </p:cNvPr>
          <p:cNvPicPr>
            <a:picLocks noChangeAspect="1"/>
          </p:cNvPicPr>
          <p:nvPr/>
        </p:nvPicPr>
        <p:blipFill>
          <a:blip r:embed="rId4"/>
          <a:stretch>
            <a:fillRect/>
          </a:stretch>
        </p:blipFill>
        <p:spPr>
          <a:xfrm>
            <a:off x="12496800" y="4898524"/>
            <a:ext cx="5023269" cy="5002074"/>
          </a:xfrm>
          <a:prstGeom prst="rect">
            <a:avLst/>
          </a:prstGeom>
        </p:spPr>
      </p:pic>
      <p:pic>
        <p:nvPicPr>
          <p:cNvPr id="13" name="Picture 12">
            <a:extLst>
              <a:ext uri="{FF2B5EF4-FFF2-40B4-BE49-F238E27FC236}">
                <a16:creationId xmlns:a16="http://schemas.microsoft.com/office/drawing/2014/main" id="{A2B6497C-AB42-4C08-8FDA-5D0F9713C87B}"/>
              </a:ext>
            </a:extLst>
          </p:cNvPr>
          <p:cNvPicPr>
            <a:picLocks noChangeAspect="1"/>
          </p:cNvPicPr>
          <p:nvPr/>
        </p:nvPicPr>
        <p:blipFill>
          <a:blip r:embed="rId5"/>
          <a:stretch>
            <a:fillRect/>
          </a:stretch>
        </p:blipFill>
        <p:spPr>
          <a:xfrm>
            <a:off x="7025083" y="4898524"/>
            <a:ext cx="5132422" cy="5002074"/>
          </a:xfrm>
          <a:prstGeom prst="rect">
            <a:avLst/>
          </a:prstGeom>
        </p:spPr>
      </p:pic>
      <p:pic>
        <p:nvPicPr>
          <p:cNvPr id="12" name="Picture 11">
            <a:extLst>
              <a:ext uri="{FF2B5EF4-FFF2-40B4-BE49-F238E27FC236}">
                <a16:creationId xmlns:a16="http://schemas.microsoft.com/office/drawing/2014/main" id="{887CCD0C-56D1-429B-B673-CB00C1C1A5CD}"/>
              </a:ext>
            </a:extLst>
          </p:cNvPr>
          <p:cNvPicPr>
            <a:picLocks noChangeAspect="1"/>
          </p:cNvPicPr>
          <p:nvPr/>
        </p:nvPicPr>
        <p:blipFill>
          <a:blip r:embed="rId6"/>
          <a:stretch>
            <a:fillRect/>
          </a:stretch>
        </p:blipFill>
        <p:spPr>
          <a:xfrm>
            <a:off x="10896600" y="2037646"/>
            <a:ext cx="6324600" cy="2546365"/>
          </a:xfrm>
          <a:prstGeom prst="rect">
            <a:avLst/>
          </a:prstGeom>
        </p:spPr>
      </p:pic>
      <p:sp>
        <p:nvSpPr>
          <p:cNvPr id="14" name="TextBox 13">
            <a:extLst>
              <a:ext uri="{FF2B5EF4-FFF2-40B4-BE49-F238E27FC236}">
                <a16:creationId xmlns:a16="http://schemas.microsoft.com/office/drawing/2014/main" id="{FA9F2ADA-47BD-4152-8FE7-DE4A4BA74D39}"/>
              </a:ext>
            </a:extLst>
          </p:cNvPr>
          <p:cNvSpPr txBox="1"/>
          <p:nvPr/>
        </p:nvSpPr>
        <p:spPr>
          <a:xfrm>
            <a:off x="5294130" y="2916952"/>
            <a:ext cx="1292872" cy="707886"/>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Synthetic</a:t>
            </a:r>
          </a:p>
          <a:p>
            <a:r>
              <a:rPr lang="en-US" sz="2000" dirty="0">
                <a:solidFill>
                  <a:srgbClr val="FF0000"/>
                </a:solidFill>
                <a:latin typeface="Arial" panose="020B0604020202020204" pitchFamily="34" charset="0"/>
                <a:cs typeface="Arial" panose="020B0604020202020204" pitchFamily="34" charset="0"/>
              </a:rPr>
              <a:t>waveform</a:t>
            </a:r>
            <a:endParaRPr lang="en-ID" sz="2000" dirty="0">
              <a:solidFill>
                <a:srgbClr val="FF000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661140E0-E045-446E-9552-A0BFD7344290}"/>
              </a:ext>
            </a:extLst>
          </p:cNvPr>
          <p:cNvSpPr txBox="1"/>
          <p:nvPr/>
        </p:nvSpPr>
        <p:spPr>
          <a:xfrm>
            <a:off x="7482687" y="2903530"/>
            <a:ext cx="1661313" cy="707886"/>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Actual waveform</a:t>
            </a:r>
            <a:endParaRPr lang="en-ID" sz="2000" dirty="0">
              <a:solidFill>
                <a:srgbClr val="FF000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2FD621F-89C4-4758-A9F2-DAF4ED0922E3}"/>
              </a:ext>
            </a:extLst>
          </p:cNvPr>
          <p:cNvPicPr>
            <a:picLocks noChangeAspect="1"/>
          </p:cNvPicPr>
          <p:nvPr/>
        </p:nvPicPr>
        <p:blipFill>
          <a:blip r:embed="rId7"/>
          <a:stretch>
            <a:fillRect/>
          </a:stretch>
        </p:blipFill>
        <p:spPr>
          <a:xfrm>
            <a:off x="2321055" y="3832177"/>
            <a:ext cx="6420746" cy="819264"/>
          </a:xfrm>
          <a:prstGeom prst="rect">
            <a:avLst/>
          </a:prstGeom>
        </p:spPr>
      </p:pic>
      <p:sp>
        <p:nvSpPr>
          <p:cNvPr id="17" name="TextBox 16">
            <a:extLst>
              <a:ext uri="{FF2B5EF4-FFF2-40B4-BE49-F238E27FC236}">
                <a16:creationId xmlns:a16="http://schemas.microsoft.com/office/drawing/2014/main" id="{603B03DD-9802-477E-B71D-B31A3B09EE2A}"/>
              </a:ext>
            </a:extLst>
          </p:cNvPr>
          <p:cNvSpPr txBox="1"/>
          <p:nvPr/>
        </p:nvSpPr>
        <p:spPr>
          <a:xfrm>
            <a:off x="1069328" y="3815173"/>
            <a:ext cx="1292872" cy="707886"/>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Adjoint source</a:t>
            </a:r>
            <a:endParaRPr lang="en-ID" sz="20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99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E34ACA-7E00-423D-A78A-256D499CE29F}"/>
              </a:ext>
            </a:extLst>
          </p:cNvPr>
          <p:cNvSpPr>
            <a:spLocks noGrp="1"/>
          </p:cNvSpPr>
          <p:nvPr>
            <p:ph type="title"/>
          </p:nvPr>
        </p:nvSpPr>
        <p:spPr/>
        <p:txBody>
          <a:bodyPr/>
          <a:lstStyle/>
          <a:p>
            <a:r>
              <a:rPr lang="en-US" dirty="0"/>
              <a:t>Kernel Gallery (depth slice)</a:t>
            </a:r>
            <a:endParaRPr lang="en-ID" dirty="0"/>
          </a:p>
        </p:txBody>
      </p:sp>
      <p:sp>
        <p:nvSpPr>
          <p:cNvPr id="4" name="Footer Placeholder 3">
            <a:extLst>
              <a:ext uri="{FF2B5EF4-FFF2-40B4-BE49-F238E27FC236}">
                <a16:creationId xmlns:a16="http://schemas.microsoft.com/office/drawing/2014/main" id="{C28C76BF-ED77-4F5D-A17B-B3D898C14DE6}"/>
              </a:ext>
            </a:extLst>
          </p:cNvPr>
          <p:cNvSpPr>
            <a:spLocks noGrp="1"/>
          </p:cNvSpPr>
          <p:nvPr>
            <p:ph type="ftr" sz="quarter" idx="3"/>
          </p:nvPr>
        </p:nvSpPr>
        <p:spPr/>
        <p:txBody>
          <a:bodyPr/>
          <a:lstStyle/>
          <a:p>
            <a:r>
              <a:rPr lang="en-ID"/>
              <a:t>Underpressure Class</a:t>
            </a:r>
            <a:endParaRPr lang="en-ID" dirty="0"/>
          </a:p>
        </p:txBody>
      </p:sp>
      <p:sp>
        <p:nvSpPr>
          <p:cNvPr id="5" name="Slide Number Placeholder 4">
            <a:extLst>
              <a:ext uri="{FF2B5EF4-FFF2-40B4-BE49-F238E27FC236}">
                <a16:creationId xmlns:a16="http://schemas.microsoft.com/office/drawing/2014/main" id="{2A2534D7-01A8-4980-ABDD-F1EA15365790}"/>
              </a:ext>
            </a:extLst>
          </p:cNvPr>
          <p:cNvSpPr>
            <a:spLocks noGrp="1"/>
          </p:cNvSpPr>
          <p:nvPr>
            <p:ph type="sldNum" sz="quarter" idx="4"/>
          </p:nvPr>
        </p:nvSpPr>
        <p:spPr/>
        <p:txBody>
          <a:bodyPr/>
          <a:lstStyle/>
          <a:p>
            <a:fld id="{9D2B931B-9A15-40DA-A066-61C67E85B59C}" type="slidenum">
              <a:rPr lang="en-ID" smtClean="0"/>
              <a:pPr/>
              <a:t>9</a:t>
            </a:fld>
            <a:endParaRPr lang="en-ID" dirty="0"/>
          </a:p>
        </p:txBody>
      </p:sp>
      <p:pic>
        <p:nvPicPr>
          <p:cNvPr id="7" name="Picture 6">
            <a:extLst>
              <a:ext uri="{FF2B5EF4-FFF2-40B4-BE49-F238E27FC236}">
                <a16:creationId xmlns:a16="http://schemas.microsoft.com/office/drawing/2014/main" id="{AB1568B5-95EC-4802-BC37-C6BAD0814905}"/>
              </a:ext>
            </a:extLst>
          </p:cNvPr>
          <p:cNvPicPr>
            <a:picLocks noChangeAspect="1"/>
          </p:cNvPicPr>
          <p:nvPr/>
        </p:nvPicPr>
        <p:blipFill>
          <a:blip r:embed="rId2"/>
          <a:stretch>
            <a:fillRect/>
          </a:stretch>
        </p:blipFill>
        <p:spPr>
          <a:xfrm>
            <a:off x="121874" y="4269645"/>
            <a:ext cx="5544185" cy="5480057"/>
          </a:xfrm>
          <a:prstGeom prst="rect">
            <a:avLst/>
          </a:prstGeom>
        </p:spPr>
      </p:pic>
      <p:pic>
        <p:nvPicPr>
          <p:cNvPr id="9" name="Picture 8">
            <a:extLst>
              <a:ext uri="{FF2B5EF4-FFF2-40B4-BE49-F238E27FC236}">
                <a16:creationId xmlns:a16="http://schemas.microsoft.com/office/drawing/2014/main" id="{66FFD24D-C1F0-4CD3-8A20-0D8713B3FB80}"/>
              </a:ext>
            </a:extLst>
          </p:cNvPr>
          <p:cNvPicPr>
            <a:picLocks noChangeAspect="1"/>
          </p:cNvPicPr>
          <p:nvPr/>
        </p:nvPicPr>
        <p:blipFill>
          <a:blip r:embed="rId3"/>
          <a:stretch>
            <a:fillRect/>
          </a:stretch>
        </p:blipFill>
        <p:spPr>
          <a:xfrm>
            <a:off x="6233137" y="4237261"/>
            <a:ext cx="5544185" cy="5450613"/>
          </a:xfrm>
          <a:prstGeom prst="rect">
            <a:avLst/>
          </a:prstGeom>
        </p:spPr>
      </p:pic>
      <p:pic>
        <p:nvPicPr>
          <p:cNvPr id="11" name="Picture 10">
            <a:extLst>
              <a:ext uri="{FF2B5EF4-FFF2-40B4-BE49-F238E27FC236}">
                <a16:creationId xmlns:a16="http://schemas.microsoft.com/office/drawing/2014/main" id="{D4977CA0-CADD-47B7-9C80-8689ED315B40}"/>
              </a:ext>
            </a:extLst>
          </p:cNvPr>
          <p:cNvPicPr>
            <a:picLocks noChangeAspect="1"/>
          </p:cNvPicPr>
          <p:nvPr/>
        </p:nvPicPr>
        <p:blipFill>
          <a:blip r:embed="rId4"/>
          <a:stretch>
            <a:fillRect/>
          </a:stretch>
        </p:blipFill>
        <p:spPr>
          <a:xfrm>
            <a:off x="12344400" y="4237261"/>
            <a:ext cx="5544185" cy="5428198"/>
          </a:xfrm>
          <a:prstGeom prst="rect">
            <a:avLst/>
          </a:prstGeom>
        </p:spPr>
      </p:pic>
      <p:pic>
        <p:nvPicPr>
          <p:cNvPr id="10" name="Picture 9">
            <a:extLst>
              <a:ext uri="{FF2B5EF4-FFF2-40B4-BE49-F238E27FC236}">
                <a16:creationId xmlns:a16="http://schemas.microsoft.com/office/drawing/2014/main" id="{8A2DCC43-279E-4658-9A75-BA9CBB06B1B1}"/>
              </a:ext>
            </a:extLst>
          </p:cNvPr>
          <p:cNvPicPr>
            <a:picLocks noChangeAspect="1"/>
          </p:cNvPicPr>
          <p:nvPr/>
        </p:nvPicPr>
        <p:blipFill>
          <a:blip r:embed="rId5"/>
          <a:stretch>
            <a:fillRect/>
          </a:stretch>
        </p:blipFill>
        <p:spPr>
          <a:xfrm>
            <a:off x="2087531" y="2146792"/>
            <a:ext cx="5658640" cy="905001"/>
          </a:xfrm>
          <a:prstGeom prst="rect">
            <a:avLst/>
          </a:prstGeom>
        </p:spPr>
      </p:pic>
      <p:pic>
        <p:nvPicPr>
          <p:cNvPr id="12" name="Picture 11">
            <a:extLst>
              <a:ext uri="{FF2B5EF4-FFF2-40B4-BE49-F238E27FC236}">
                <a16:creationId xmlns:a16="http://schemas.microsoft.com/office/drawing/2014/main" id="{A868E5A5-B42C-4948-A41F-8CC5E0243CE2}"/>
              </a:ext>
            </a:extLst>
          </p:cNvPr>
          <p:cNvPicPr>
            <a:picLocks noChangeAspect="1"/>
          </p:cNvPicPr>
          <p:nvPr/>
        </p:nvPicPr>
        <p:blipFill>
          <a:blip r:embed="rId6"/>
          <a:stretch>
            <a:fillRect/>
          </a:stretch>
        </p:blipFill>
        <p:spPr>
          <a:xfrm>
            <a:off x="2179957" y="2891132"/>
            <a:ext cx="5367768" cy="878678"/>
          </a:xfrm>
          <a:prstGeom prst="rect">
            <a:avLst/>
          </a:prstGeom>
        </p:spPr>
      </p:pic>
      <p:sp>
        <p:nvSpPr>
          <p:cNvPr id="6" name="TextBox 5">
            <a:extLst>
              <a:ext uri="{FF2B5EF4-FFF2-40B4-BE49-F238E27FC236}">
                <a16:creationId xmlns:a16="http://schemas.microsoft.com/office/drawing/2014/main" id="{EB74D776-F9EF-4755-B695-D94F91838F6D}"/>
              </a:ext>
            </a:extLst>
          </p:cNvPr>
          <p:cNvSpPr txBox="1"/>
          <p:nvPr/>
        </p:nvSpPr>
        <p:spPr>
          <a:xfrm>
            <a:off x="4611441" y="7545169"/>
            <a:ext cx="1054618" cy="646331"/>
          </a:xfrm>
          <a:prstGeom prst="rect">
            <a:avLst/>
          </a:prstGeom>
          <a:solidFill>
            <a:srgbClr val="808080"/>
          </a:solidFill>
        </p:spPr>
        <p:txBody>
          <a:bodyPr wrap="square" rtlCol="0">
            <a:spAutoFit/>
          </a:bodyPr>
          <a:lstStyle/>
          <a:p>
            <a:r>
              <a:rPr lang="en-US" dirty="0">
                <a:solidFill>
                  <a:schemeClr val="bg1"/>
                </a:solidFill>
              </a:rPr>
              <a:t>Alpha kernel</a:t>
            </a:r>
            <a:endParaRPr lang="en-ID" dirty="0">
              <a:solidFill>
                <a:schemeClr val="bg1"/>
              </a:solidFill>
            </a:endParaRPr>
          </a:p>
        </p:txBody>
      </p:sp>
      <p:sp>
        <p:nvSpPr>
          <p:cNvPr id="13" name="TextBox 12">
            <a:extLst>
              <a:ext uri="{FF2B5EF4-FFF2-40B4-BE49-F238E27FC236}">
                <a16:creationId xmlns:a16="http://schemas.microsoft.com/office/drawing/2014/main" id="{1CF3F655-0436-4882-AE61-186A075910CA}"/>
              </a:ext>
            </a:extLst>
          </p:cNvPr>
          <p:cNvSpPr txBox="1"/>
          <p:nvPr/>
        </p:nvSpPr>
        <p:spPr>
          <a:xfrm>
            <a:off x="10722704" y="7545168"/>
            <a:ext cx="1054618" cy="646331"/>
          </a:xfrm>
          <a:prstGeom prst="rect">
            <a:avLst/>
          </a:prstGeom>
          <a:solidFill>
            <a:srgbClr val="808080"/>
          </a:solidFill>
        </p:spPr>
        <p:txBody>
          <a:bodyPr wrap="square" rtlCol="0">
            <a:spAutoFit/>
          </a:bodyPr>
          <a:lstStyle/>
          <a:p>
            <a:r>
              <a:rPr lang="en-US" dirty="0">
                <a:solidFill>
                  <a:schemeClr val="bg1"/>
                </a:solidFill>
              </a:rPr>
              <a:t>Beta kernel</a:t>
            </a:r>
            <a:endParaRPr lang="en-ID" dirty="0">
              <a:solidFill>
                <a:schemeClr val="bg1"/>
              </a:solidFill>
            </a:endParaRPr>
          </a:p>
        </p:txBody>
      </p:sp>
      <p:sp>
        <p:nvSpPr>
          <p:cNvPr id="14" name="TextBox 13">
            <a:extLst>
              <a:ext uri="{FF2B5EF4-FFF2-40B4-BE49-F238E27FC236}">
                <a16:creationId xmlns:a16="http://schemas.microsoft.com/office/drawing/2014/main" id="{0F7D0507-6DDF-4A39-B6C7-8637E558F428}"/>
              </a:ext>
            </a:extLst>
          </p:cNvPr>
          <p:cNvSpPr txBox="1"/>
          <p:nvPr/>
        </p:nvSpPr>
        <p:spPr>
          <a:xfrm>
            <a:off x="16797391" y="7468969"/>
            <a:ext cx="1054618" cy="646331"/>
          </a:xfrm>
          <a:prstGeom prst="rect">
            <a:avLst/>
          </a:prstGeom>
          <a:solidFill>
            <a:srgbClr val="808080"/>
          </a:solidFill>
        </p:spPr>
        <p:txBody>
          <a:bodyPr wrap="square" rtlCol="0">
            <a:spAutoFit/>
          </a:bodyPr>
          <a:lstStyle/>
          <a:p>
            <a:r>
              <a:rPr lang="en-US" dirty="0">
                <a:solidFill>
                  <a:schemeClr val="bg1"/>
                </a:solidFill>
              </a:rPr>
              <a:t>Rho kernel</a:t>
            </a:r>
            <a:endParaRPr lang="en-ID" dirty="0">
              <a:solidFill>
                <a:schemeClr val="bg1"/>
              </a:solidFill>
            </a:endParaRPr>
          </a:p>
        </p:txBody>
      </p:sp>
    </p:spTree>
    <p:extLst>
      <p:ext uri="{BB962C8B-B14F-4D97-AF65-F5344CB8AC3E}">
        <p14:creationId xmlns:p14="http://schemas.microsoft.com/office/powerpoint/2010/main" val="2026837016"/>
      </p:ext>
    </p:extLst>
  </p:cSld>
  <p:clrMapOvr>
    <a:masterClrMapping/>
  </p:clrMapOvr>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Header">
  <a:themeElements>
    <a:clrScheme name="Custom 1">
      <a:dk1>
        <a:srgbClr val="FFFFFF"/>
      </a:dk1>
      <a:lt1>
        <a:srgbClr val="FFFFFF"/>
      </a:lt1>
      <a:dk2>
        <a:srgbClr val="FFFFFF"/>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DM Sans Bold"/>
        <a:ea typeface=""/>
        <a:cs typeface=""/>
      </a:majorFont>
      <a:minorFont>
        <a:latin typeface="IBM Plex Mon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and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6998</TotalTime>
  <Words>1315</Words>
  <Application>Microsoft Office PowerPoint</Application>
  <PresentationFormat>Custom</PresentationFormat>
  <Paragraphs>273</Paragraphs>
  <Slides>42</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42</vt:i4>
      </vt:variant>
    </vt:vector>
  </HeadingPairs>
  <TitlesOfParts>
    <vt:vector size="54" baseType="lpstr">
      <vt:lpstr>IBM Plex Mono</vt:lpstr>
      <vt:lpstr>Calibri</vt:lpstr>
      <vt:lpstr>Arial Nova Cond</vt:lpstr>
      <vt:lpstr>DM Sans Bold</vt:lpstr>
      <vt:lpstr>Calibri Light</vt:lpstr>
      <vt:lpstr>Cambria Math</vt:lpstr>
      <vt:lpstr>Roboto</vt:lpstr>
      <vt:lpstr>Arial</vt:lpstr>
      <vt:lpstr>Times New Roman</vt:lpstr>
      <vt:lpstr>Title Slide</vt:lpstr>
      <vt:lpstr>Section Header</vt:lpstr>
      <vt:lpstr>Title and Content</vt:lpstr>
      <vt:lpstr>Full-waveform adjoint CMT Inversion : Synthetic Case</vt:lpstr>
      <vt:lpstr>Outline</vt:lpstr>
      <vt:lpstr>Full Waveform Inversion</vt:lpstr>
      <vt:lpstr>Inversion Flowchart</vt:lpstr>
      <vt:lpstr>Optimization method</vt:lpstr>
      <vt:lpstr>Misfit functional</vt:lpstr>
      <vt:lpstr>Adjoint state method</vt:lpstr>
      <vt:lpstr>Kernel Gallery (elastic parameter kernel)</vt:lpstr>
      <vt:lpstr>Kernel Gallery (depth slice)</vt:lpstr>
      <vt:lpstr>Preliminary Results</vt:lpstr>
      <vt:lpstr>Adjoint CMT Inversion</vt:lpstr>
      <vt:lpstr>Adjoint CMT Inversion</vt:lpstr>
      <vt:lpstr>Green’s function calculation in 3D</vt:lpstr>
      <vt:lpstr>Simulation parameters</vt:lpstr>
      <vt:lpstr>Adjoint Method</vt:lpstr>
      <vt:lpstr>6 Parameters Moment-Tensor Inversion</vt:lpstr>
      <vt:lpstr>Inversion flowchart</vt:lpstr>
      <vt:lpstr>Forward Simulation</vt:lpstr>
      <vt:lpstr>Adjoint Simulation</vt:lpstr>
      <vt:lpstr>Simulated seismogram (True data)</vt:lpstr>
      <vt:lpstr>Simulated seismogram (Initial model)</vt:lpstr>
      <vt:lpstr>Adjoint source</vt:lpstr>
      <vt:lpstr>Adjoint source</vt:lpstr>
      <vt:lpstr>PowerPoint Presentation</vt:lpstr>
      <vt:lpstr>Discussion</vt:lpstr>
      <vt:lpstr>Future Works</vt:lpstr>
      <vt:lpstr>References</vt:lpstr>
      <vt:lpstr>References</vt:lpstr>
      <vt:lpstr>Thank you</vt:lpstr>
      <vt:lpstr>Backups</vt:lpstr>
      <vt:lpstr>PowerPoint Presentation</vt:lpstr>
      <vt:lpstr>Adjoint simulation vs  Forward simulation</vt:lpstr>
      <vt:lpstr>PowerPoint Presentation</vt:lpstr>
      <vt:lpstr>PowerPoint Presentation</vt:lpstr>
      <vt:lpstr>Waveform kernel</vt:lpstr>
      <vt:lpstr>Adjoint Method philosophy</vt:lpstr>
      <vt:lpstr>PowerPoint Presentation</vt:lpstr>
      <vt:lpstr>Iteration 6</vt:lpstr>
      <vt:lpstr>PowerPoint Presentation</vt:lpstr>
      <vt:lpstr>With PML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Template</dc:title>
  <dc:creator>Azhar</dc:creator>
  <cp:lastModifiedBy>Azhar Harisandi</cp:lastModifiedBy>
  <cp:revision>175</cp:revision>
  <dcterms:created xsi:type="dcterms:W3CDTF">2006-08-16T00:00:00Z</dcterms:created>
  <dcterms:modified xsi:type="dcterms:W3CDTF">2021-11-23T10:03:57Z</dcterms:modified>
  <dc:identifier>DAEflMz9aKw</dc:identifier>
</cp:coreProperties>
</file>